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71" r:id="rId3"/>
    <p:sldId id="258" r:id="rId4"/>
    <p:sldId id="268" r:id="rId5"/>
    <p:sldId id="270" r:id="rId6"/>
    <p:sldId id="267" r:id="rId7"/>
  </p:sldIdLst>
  <p:sldSz cx="9144000" cy="5143500" type="screen16x9"/>
  <p:notesSz cx="6858000" cy="9144000"/>
  <p:embeddedFontLst>
    <p:embeddedFont>
      <p:font typeface="Lato" panose="020F0502020204030203" pitchFamily="34" charset="0"/>
      <p:regular r:id="rId9"/>
      <p:bold r:id="rId10"/>
      <p:italic r:id="rId11"/>
      <p:boldItalic r:id="rId12"/>
    </p:embeddedFont>
    <p:embeddedFont>
      <p:font typeface="Merriweather" panose="00000500000000000000" pitchFamily="2" charset="-52"/>
      <p:regular r:id="rId13"/>
      <p:bold r:id="rId14"/>
      <p:italic r:id="rId15"/>
      <p:boldItalic r:id="rId16"/>
    </p:embeddedFont>
    <p:embeddedFont>
      <p:font typeface="Raleway" pitchFamily="2" charset="-52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16"/>
    <p:restoredTop sz="93609"/>
  </p:normalViewPr>
  <p:slideViewPr>
    <p:cSldViewPr snapToGrid="0">
      <p:cViewPr varScale="1">
        <p:scale>
          <a:sx n="137" d="100"/>
          <a:sy n="137" d="100"/>
        </p:scale>
        <p:origin x="462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c7b9d237bc892b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c7b9d237bc892b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6fa3c89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6fa3c89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b8ecf56bde55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b8ecf56bde55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560871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cc7b9d237bc892b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cc7b9d237bc892b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>
            <a:off x="853951" y="1176704"/>
            <a:ext cx="7436100" cy="17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3400" i="1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Підтримка та довіра виборців - це поштовх працювати на результат!</a:t>
            </a:r>
            <a:endParaRPr dirty="0"/>
          </a:p>
        </p:txBody>
      </p:sp>
      <p:sp>
        <p:nvSpPr>
          <p:cNvPr id="73" name="Google Shape;73;p13"/>
          <p:cNvSpPr txBox="1">
            <a:spLocks noGrp="1"/>
          </p:cNvSpPr>
          <p:nvPr>
            <p:ph type="body" idx="1"/>
          </p:nvPr>
        </p:nvSpPr>
        <p:spPr>
          <a:xfrm>
            <a:off x="2046750" y="3634578"/>
            <a:ext cx="62433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latin typeface="Merriweather"/>
                <a:ea typeface="Merriweather"/>
                <a:cs typeface="Merriweather"/>
                <a:sym typeface="Merriweather"/>
              </a:rPr>
              <a:t>Олег КОСТЮШКО</a:t>
            </a:r>
            <a:endParaRPr sz="1900"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r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ru" i="1" u="sng">
                <a:latin typeface="Merriweather"/>
                <a:ea typeface="Merriweather"/>
                <a:cs typeface="Merriweather"/>
                <a:sym typeface="Merriweather"/>
              </a:rPr>
              <a:t>Річний звіт</a:t>
            </a:r>
            <a:r>
              <a:rPr lang="ru"/>
              <a:t>  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body" idx="2"/>
          </p:nvPr>
        </p:nvSpPr>
        <p:spPr>
          <a:xfrm>
            <a:off x="4572000" y="0"/>
            <a:ext cx="4572000" cy="51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latin typeface="Merriweather"/>
                <a:ea typeface="Merriweather"/>
                <a:cs typeface="Merriweather"/>
                <a:sym typeface="Merriweather"/>
              </a:rPr>
              <a:t>Виконано: </a:t>
            </a:r>
          </a:p>
          <a:p>
            <a:pPr>
              <a:lnSpc>
                <a:spcPct val="100000"/>
              </a:lnSpc>
              <a:buClr>
                <a:srgbClr val="000000"/>
              </a:buClr>
              <a:buFont typeface="Merriweather"/>
              <a:buChar char="●"/>
            </a:pPr>
            <a:r>
              <a:rPr lang="uk-UA" sz="1600" dirty="0">
                <a:solidFill>
                  <a:srgbClr val="000000"/>
                </a:solidFill>
                <a:latin typeface="Merriweather"/>
                <a:sym typeface="Arial"/>
              </a:rPr>
              <a:t>Капітальний ремонт найпростіших </a:t>
            </a:r>
            <a:r>
              <a:rPr lang="uk-UA" sz="1600" dirty="0" err="1">
                <a:solidFill>
                  <a:srgbClr val="000000"/>
                </a:solidFill>
                <a:latin typeface="Merriweather"/>
                <a:sym typeface="Arial"/>
              </a:rPr>
              <a:t>укриттів</a:t>
            </a:r>
            <a:r>
              <a:rPr lang="uk-UA" sz="1600" dirty="0">
                <a:solidFill>
                  <a:srgbClr val="000000"/>
                </a:solidFill>
                <a:latin typeface="Merriweather"/>
                <a:sym typeface="Arial"/>
              </a:rPr>
              <a:t> та захисних споруд цивільного захисту в садочках та школах</a:t>
            </a:r>
          </a:p>
          <a:p>
            <a:pPr>
              <a:lnSpc>
                <a:spcPct val="100000"/>
              </a:lnSpc>
              <a:buClr>
                <a:srgbClr val="000000"/>
              </a:buClr>
              <a:buFont typeface="Merriweather"/>
              <a:buChar char="●"/>
            </a:pPr>
            <a:r>
              <a:rPr lang="uk-UA" sz="1600" dirty="0">
                <a:solidFill>
                  <a:srgbClr val="000000"/>
                </a:solidFill>
                <a:latin typeface="Merriweather"/>
                <a:sym typeface="Merriweather"/>
              </a:rPr>
              <a:t>Проведено заходи з підготовки </a:t>
            </a:r>
            <a:r>
              <a:rPr lang="uk-UA" sz="1600" dirty="0" err="1">
                <a:solidFill>
                  <a:srgbClr val="000000"/>
                </a:solidFill>
                <a:latin typeface="Merriweather"/>
                <a:sym typeface="Merriweather"/>
              </a:rPr>
              <a:t>домедичної</a:t>
            </a:r>
            <a:r>
              <a:rPr lang="uk-UA" sz="1600" dirty="0">
                <a:solidFill>
                  <a:srgbClr val="000000"/>
                </a:solidFill>
                <a:latin typeface="Merriweather"/>
                <a:sym typeface="Merriweather"/>
              </a:rPr>
              <a:t> допомоги для цивільного населення </a:t>
            </a:r>
          </a:p>
          <a:p>
            <a:pPr>
              <a:lnSpc>
                <a:spcPct val="100000"/>
              </a:lnSpc>
              <a:buClr>
                <a:srgbClr val="000000"/>
              </a:buClr>
              <a:buFont typeface="Merriweather"/>
              <a:buChar char="●"/>
            </a:pPr>
            <a:r>
              <a:rPr lang="uk-UA" sz="1600" dirty="0">
                <a:solidFill>
                  <a:srgbClr val="000000"/>
                </a:solidFill>
                <a:latin typeface="Merriweather"/>
                <a:sym typeface="Merriweather"/>
              </a:rPr>
              <a:t>На постійній основі проводилась видача гуманітарної допомоги та матеріальної допомоги для ВПО, людей домівки яких постраждали від </a:t>
            </a:r>
            <a:r>
              <a:rPr lang="uk-UA" sz="1600" dirty="0" err="1">
                <a:solidFill>
                  <a:srgbClr val="000000"/>
                </a:solidFill>
                <a:latin typeface="Merriweather"/>
                <a:sym typeface="Merriweather"/>
              </a:rPr>
              <a:t>обстілів</a:t>
            </a:r>
            <a:r>
              <a:rPr lang="uk-UA" sz="1600" dirty="0">
                <a:solidFill>
                  <a:srgbClr val="000000"/>
                </a:solidFill>
                <a:latin typeface="Merriweather"/>
                <a:sym typeface="Merriweather"/>
              </a:rPr>
              <a:t> та соціально </a:t>
            </a:r>
            <a:r>
              <a:rPr lang="uk-UA" sz="1600" dirty="0" err="1">
                <a:solidFill>
                  <a:srgbClr val="000000"/>
                </a:solidFill>
                <a:latin typeface="Merriweather"/>
                <a:sym typeface="Merriweather"/>
              </a:rPr>
              <a:t>незахіщенним</a:t>
            </a:r>
            <a:r>
              <a:rPr lang="uk-UA" sz="1600" dirty="0">
                <a:solidFill>
                  <a:srgbClr val="000000"/>
                </a:solidFill>
                <a:latin typeface="Merriweather"/>
                <a:sym typeface="Merriweather"/>
              </a:rPr>
              <a:t> мешканцям Києва</a:t>
            </a:r>
            <a:endParaRPr lang="ru-RU" sz="1600" dirty="0">
              <a:solidFill>
                <a:srgbClr val="000000"/>
              </a:solidFill>
              <a:latin typeface="Merriweather"/>
              <a:sym typeface="Merriweather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Merriweather"/>
              <a:buChar char="●"/>
            </a:pPr>
            <a:r>
              <a:rPr lang="ru-RU" sz="1600" dirty="0">
                <a:solidFill>
                  <a:srgbClr val="000000"/>
                </a:solidFill>
                <a:latin typeface="Merriweather"/>
                <a:sym typeface="Merriweather"/>
              </a:rPr>
              <a:t>Передав для ЗСУ </a:t>
            </a:r>
            <a:r>
              <a:rPr lang="ru-RU" sz="1600" dirty="0" err="1">
                <a:solidFill>
                  <a:srgbClr val="000000"/>
                </a:solidFill>
                <a:latin typeface="Merriweather"/>
                <a:sym typeface="Merriweather"/>
              </a:rPr>
              <a:t>понад</a:t>
            </a:r>
            <a:r>
              <a:rPr lang="ru-RU" sz="1600" dirty="0">
                <a:solidFill>
                  <a:srgbClr val="000000"/>
                </a:solidFill>
                <a:latin typeface="Merriweather"/>
                <a:sym typeface="Merriweather"/>
              </a:rPr>
              <a:t> 10 </a:t>
            </a:r>
            <a:r>
              <a:rPr lang="ru-RU" sz="1600" dirty="0" err="1">
                <a:solidFill>
                  <a:srgbClr val="000000"/>
                </a:solidFill>
                <a:latin typeface="Merriweather"/>
                <a:sym typeface="Merriweather"/>
              </a:rPr>
              <a:t>генераторів</a:t>
            </a:r>
            <a:r>
              <a:rPr lang="ru-RU" sz="1600" dirty="0">
                <a:solidFill>
                  <a:srgbClr val="000000"/>
                </a:solidFill>
                <a:latin typeface="Merriweather"/>
                <a:sym typeface="Merriweather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Merriweather"/>
                <a:sym typeface="Merriweather"/>
              </a:rPr>
              <a:t>різної</a:t>
            </a:r>
            <a:r>
              <a:rPr lang="ru-RU" sz="1600" dirty="0">
                <a:solidFill>
                  <a:srgbClr val="000000"/>
                </a:solidFill>
                <a:latin typeface="Merriweather"/>
                <a:sym typeface="Merriweather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Merriweather"/>
                <a:sym typeface="Merriweather"/>
              </a:rPr>
              <a:t>потужності</a:t>
            </a:r>
            <a:r>
              <a:rPr lang="ru-RU" sz="1600" dirty="0">
                <a:solidFill>
                  <a:srgbClr val="000000"/>
                </a:solidFill>
                <a:latin typeface="Merriweather"/>
                <a:sym typeface="Merriweather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Merriweather"/>
                <a:sym typeface="Merriweather"/>
              </a:rPr>
              <a:t>термоси</a:t>
            </a:r>
            <a:r>
              <a:rPr lang="ru-RU" sz="1600" dirty="0">
                <a:solidFill>
                  <a:srgbClr val="000000"/>
                </a:solidFill>
                <a:latin typeface="Merriweather"/>
                <a:sym typeface="Merriweather"/>
              </a:rPr>
              <a:t> для </a:t>
            </a:r>
            <a:r>
              <a:rPr lang="ru-RU" sz="1600" dirty="0" err="1">
                <a:solidFill>
                  <a:srgbClr val="000000"/>
                </a:solidFill>
                <a:latin typeface="Merriweather"/>
                <a:sym typeface="Merriweather"/>
              </a:rPr>
              <a:t>гарячої</a:t>
            </a:r>
            <a:r>
              <a:rPr lang="ru-RU" sz="1600" dirty="0">
                <a:solidFill>
                  <a:srgbClr val="000000"/>
                </a:solidFill>
                <a:latin typeface="Merriweather"/>
                <a:sym typeface="Merriweather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Merriweather"/>
                <a:sym typeface="Merriweather"/>
              </a:rPr>
              <a:t>їжі</a:t>
            </a:r>
            <a:r>
              <a:rPr lang="ru-RU" sz="1600" dirty="0">
                <a:solidFill>
                  <a:srgbClr val="000000"/>
                </a:solidFill>
                <a:latin typeface="Merriweather"/>
                <a:sym typeface="Merriweather"/>
              </a:rPr>
              <a:t> для потреб ЗСУ, </a:t>
            </a:r>
            <a:r>
              <a:rPr lang="ru-RU" sz="1600" dirty="0" err="1">
                <a:solidFill>
                  <a:srgbClr val="000000"/>
                </a:solidFill>
                <a:latin typeface="Merriweather"/>
                <a:sym typeface="Merriweather"/>
              </a:rPr>
              <a:t>термобілизни</a:t>
            </a:r>
            <a:r>
              <a:rPr lang="ru-RU" sz="1600" dirty="0">
                <a:solidFill>
                  <a:srgbClr val="000000"/>
                </a:solidFill>
                <a:latin typeface="Merriweather"/>
                <a:sym typeface="Merriweather"/>
              </a:rPr>
              <a:t> та </a:t>
            </a:r>
            <a:r>
              <a:rPr lang="ru-RU" sz="1600" dirty="0" err="1">
                <a:solidFill>
                  <a:srgbClr val="000000"/>
                </a:solidFill>
                <a:latin typeface="Merriweather"/>
                <a:sym typeface="Merriweather"/>
              </a:rPr>
              <a:t>інше</a:t>
            </a:r>
            <a:endParaRPr lang="ru-RU" sz="1600" dirty="0">
              <a:solidFill>
                <a:srgbClr val="000000"/>
              </a:solidFill>
              <a:latin typeface="Merriweather"/>
              <a:sym typeface="Merriweather"/>
            </a:endParaRPr>
          </a:p>
          <a:p>
            <a:pPr indent="-323850" algn="just">
              <a:lnSpc>
                <a:spcPct val="100000"/>
              </a:lnSpc>
              <a:spcBef>
                <a:spcPts val="1600"/>
              </a:spcBef>
              <a:buSzPts val="1500"/>
              <a:buFont typeface="Merriweather"/>
              <a:buChar char="●"/>
            </a:pPr>
            <a:endParaRPr sz="1500" b="1" dirty="0">
              <a:latin typeface="Merriweather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-53453" y="148281"/>
            <a:ext cx="4572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ru" sz="1600" dirty="0">
                <a:latin typeface="Merriweather"/>
                <a:ea typeface="Merriweather"/>
                <a:cs typeface="Merriweather"/>
                <a:sym typeface="Merriweather"/>
              </a:rPr>
              <a:t>Підготовлено 4 проєктів  рішень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ru" sz="1600" dirty="0">
                <a:latin typeface="Merriweather"/>
                <a:ea typeface="Merriweather"/>
                <a:cs typeface="Merriweather"/>
                <a:sym typeface="Merriweather"/>
              </a:rPr>
              <a:t>Направлено 283 депутатських звернень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ru" sz="1600" dirty="0">
                <a:latin typeface="Merriweather"/>
                <a:ea typeface="Merriweather"/>
                <a:cs typeface="Merriweather"/>
                <a:sym typeface="Merriweather"/>
              </a:rPr>
              <a:t>Опрацьовано 2150 звернень громадян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ru" sz="1600" dirty="0">
                <a:latin typeface="Merriweather"/>
                <a:ea typeface="Merriweather"/>
                <a:cs typeface="Merriweather"/>
                <a:sym typeface="Merriweather"/>
              </a:rPr>
              <a:t>Здійснено 34 особистих прийоми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ru" sz="1600" dirty="0">
                <a:latin typeface="Merriweather"/>
                <a:ea typeface="Merriweather"/>
                <a:cs typeface="Merriweather"/>
                <a:sym typeface="Merriweather"/>
              </a:rPr>
              <a:t>Проведено 21 дворових зустрічей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highlight>
                <a:srgbClr val="C0C0C0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ru" sz="1600" dirty="0">
                <a:latin typeface="Merriweather"/>
                <a:ea typeface="Merriweather"/>
                <a:cs typeface="Merriweather"/>
                <a:sym typeface="Merriweather"/>
              </a:rPr>
              <a:t>Виплачено матеріальну допомогу 1669 громадянам.</a:t>
            </a: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SzPts val="1800"/>
            </a:pPr>
            <a:endParaRPr lang="ru"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ru" sz="1600" dirty="0">
                <a:latin typeface="Merriweather"/>
                <a:ea typeface="Merriweather"/>
                <a:cs typeface="Merriweather"/>
                <a:sym typeface="Merriweather"/>
              </a:rPr>
              <a:t>Відвідування сесії КМР 95</a:t>
            </a:r>
            <a:r>
              <a:rPr lang="en-US" sz="1600" dirty="0">
                <a:latin typeface="Merriweather"/>
                <a:ea typeface="Merriweather"/>
                <a:cs typeface="Merriweather"/>
                <a:sym typeface="Merriweather"/>
              </a:rPr>
              <a:t>%</a:t>
            </a:r>
            <a:endParaRPr lang="uk-UA"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SzPts val="1800"/>
            </a:pPr>
            <a:endParaRPr lang="en-US"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uk-UA" sz="1600" dirty="0">
                <a:latin typeface="Merriweather"/>
                <a:ea typeface="Merriweather"/>
                <a:cs typeface="Merriweather"/>
                <a:sym typeface="Merriweather"/>
              </a:rPr>
              <a:t>Відвідування комісії 93</a:t>
            </a:r>
            <a:r>
              <a:rPr lang="en-US" sz="1600" dirty="0">
                <a:latin typeface="Merriweather"/>
                <a:ea typeface="Merriweather"/>
                <a:cs typeface="Merriweather"/>
                <a:sym typeface="Merriweather"/>
              </a:rPr>
              <a:t>%</a:t>
            </a:r>
            <a:endParaRPr lang="ru"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endParaRPr sz="1800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79;p14">
            <a:extLst>
              <a:ext uri="{FF2B5EF4-FFF2-40B4-BE49-F238E27FC236}">
                <a16:creationId xmlns:a16="http://schemas.microsoft.com/office/drawing/2014/main" id="{0F488A58-BA89-6F38-AEF9-A82C47AF3823}"/>
              </a:ext>
            </a:extLst>
          </p:cNvPr>
          <p:cNvSpPr txBox="1"/>
          <p:nvPr/>
        </p:nvSpPr>
        <p:spPr>
          <a:xfrm>
            <a:off x="6030930" y="215758"/>
            <a:ext cx="3113070" cy="402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Merriweather"/>
              <a:buChar char="●"/>
            </a:pPr>
            <a:endParaRPr lang="ru-RU" sz="1800" b="1" dirty="0">
              <a:highlight>
                <a:srgbClr val="808080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endParaRPr sz="1800" dirty="0">
              <a:highlight>
                <a:srgbClr val="808080"/>
              </a:highlight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2AF1086-8A26-FA1A-EC2A-2585B6C1F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71750"/>
            <a:ext cx="3429000" cy="257175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437D690-B373-7219-9F97-65C2940D9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3290" y="11061"/>
            <a:ext cx="4910975" cy="51435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A0E801-359E-98D8-C12F-D4C582A341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3966"/>
            <a:ext cx="420329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A62832E-BF98-44C8-E3FA-42EC8E1C2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92213" y="0"/>
            <a:ext cx="6937492" cy="51435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FCA1F-3D10-8359-A614-FBA508C8A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8983" y="370027"/>
            <a:ext cx="4766725" cy="635400"/>
          </a:xfrm>
        </p:spPr>
        <p:txBody>
          <a:bodyPr/>
          <a:lstStyle/>
          <a:p>
            <a:endParaRPr lang="ru-UA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01AF25-472E-16E4-D042-3B2CE7E02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825910" y="0"/>
            <a:ext cx="4092965" cy="1819167"/>
          </a:xfrm>
        </p:spPr>
        <p:txBody>
          <a:bodyPr/>
          <a:lstStyle/>
          <a:p>
            <a:r>
              <a:rPr lang="ru-RU" sz="1400" dirty="0" err="1">
                <a:highlight>
                  <a:srgbClr val="C0C0C0"/>
                </a:highlight>
                <a:latin typeface="Merriweather"/>
                <a:ea typeface="Merriweather"/>
                <a:cs typeface="Merriweather"/>
                <a:sym typeface="Merriweather"/>
              </a:rPr>
              <a:t>Опрацьовано</a:t>
            </a:r>
            <a:r>
              <a:rPr lang="ru-RU" sz="1400" dirty="0">
                <a:highlight>
                  <a:srgbClr val="C0C0C0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ru" sz="1400" dirty="0">
                <a:highlight>
                  <a:srgbClr val="C0C0C0"/>
                </a:highlight>
                <a:latin typeface="Merriweather"/>
                <a:ea typeface="Merriweather"/>
                <a:cs typeface="Merriweather"/>
                <a:sym typeface="Merriweather"/>
              </a:rPr>
              <a:t>2150 </a:t>
            </a:r>
            <a:r>
              <a:rPr lang="ru-RU" sz="1400" dirty="0" err="1">
                <a:highlight>
                  <a:srgbClr val="C0C0C0"/>
                </a:highlight>
                <a:latin typeface="Merriweather"/>
                <a:ea typeface="Merriweather"/>
                <a:cs typeface="Merriweather"/>
                <a:sym typeface="Merriweather"/>
              </a:rPr>
              <a:t>звернень</a:t>
            </a:r>
            <a:r>
              <a:rPr lang="ru-RU" sz="1400" dirty="0">
                <a:highlight>
                  <a:srgbClr val="C0C0C0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ru-RU" sz="1400" dirty="0" err="1">
                <a:highlight>
                  <a:srgbClr val="C0C0C0"/>
                </a:highlight>
                <a:latin typeface="Merriweather"/>
                <a:ea typeface="Merriweather"/>
                <a:cs typeface="Merriweather"/>
                <a:sym typeface="Merriweather"/>
              </a:rPr>
              <a:t>громадян</a:t>
            </a:r>
            <a:endParaRPr lang="ru-RU" sz="1400" dirty="0">
              <a:highlight>
                <a:srgbClr val="C0C0C0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ru-RU" sz="1400" dirty="0" err="1">
                <a:highlight>
                  <a:srgbClr val="C0C0C0"/>
                </a:highlight>
                <a:latin typeface="Merriweather"/>
                <a:ea typeface="Merriweather"/>
                <a:cs typeface="Merriweather"/>
                <a:sym typeface="Merriweather"/>
              </a:rPr>
              <a:t>Здійснено</a:t>
            </a:r>
            <a:r>
              <a:rPr lang="ru-RU" sz="1400" dirty="0">
                <a:highlight>
                  <a:srgbClr val="C0C0C0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ru" sz="1400" dirty="0">
                <a:highlight>
                  <a:srgbClr val="C0C0C0"/>
                </a:highlight>
                <a:latin typeface="Merriweather"/>
                <a:ea typeface="Merriweather"/>
                <a:cs typeface="Merriweather"/>
                <a:sym typeface="Merriweather"/>
              </a:rPr>
              <a:t>34 </a:t>
            </a:r>
            <a:r>
              <a:rPr lang="ru-RU" sz="1400" dirty="0" err="1">
                <a:highlight>
                  <a:srgbClr val="C0C0C0"/>
                </a:highlight>
                <a:latin typeface="Merriweather"/>
                <a:ea typeface="Merriweather"/>
                <a:cs typeface="Merriweather"/>
                <a:sym typeface="Merriweather"/>
              </a:rPr>
              <a:t>особистих</a:t>
            </a:r>
            <a:r>
              <a:rPr lang="ru-RU" sz="1400" dirty="0">
                <a:highlight>
                  <a:srgbClr val="C0C0C0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ru-RU" sz="1400" dirty="0" err="1">
                <a:highlight>
                  <a:srgbClr val="C0C0C0"/>
                </a:highlight>
                <a:latin typeface="Merriweather"/>
                <a:ea typeface="Merriweather"/>
                <a:cs typeface="Merriweather"/>
                <a:sym typeface="Merriweather"/>
              </a:rPr>
              <a:t>прийоми</a:t>
            </a:r>
            <a:endParaRPr lang="ru-RU" sz="1400" dirty="0">
              <a:highlight>
                <a:srgbClr val="C0C0C0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ru-RU" sz="1400" dirty="0">
                <a:highlight>
                  <a:srgbClr val="C0C0C0"/>
                </a:highlight>
                <a:latin typeface="Merriweather"/>
                <a:ea typeface="Merriweather"/>
                <a:cs typeface="Merriweather"/>
                <a:sym typeface="Merriweather"/>
              </a:rPr>
              <a:t>Проведено </a:t>
            </a:r>
            <a:r>
              <a:rPr lang="ru" sz="1400" dirty="0">
                <a:highlight>
                  <a:srgbClr val="C0C0C0"/>
                </a:highlight>
                <a:latin typeface="Merriweather"/>
                <a:ea typeface="Merriweather"/>
                <a:cs typeface="Merriweather"/>
                <a:sym typeface="Merriweather"/>
              </a:rPr>
              <a:t>21</a:t>
            </a:r>
            <a:r>
              <a:rPr lang="ru-RU" sz="1400" dirty="0">
                <a:highlight>
                  <a:srgbClr val="C0C0C0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ru-RU" sz="1400" dirty="0" err="1">
                <a:highlight>
                  <a:srgbClr val="C0C0C0"/>
                </a:highlight>
                <a:latin typeface="Merriweather"/>
                <a:ea typeface="Merriweather"/>
                <a:cs typeface="Merriweather"/>
                <a:sym typeface="Merriweather"/>
              </a:rPr>
              <a:t>дворових</a:t>
            </a:r>
            <a:r>
              <a:rPr lang="ru-RU" sz="1400" dirty="0">
                <a:highlight>
                  <a:srgbClr val="C0C0C0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ru-RU" sz="1400" dirty="0" err="1">
                <a:highlight>
                  <a:srgbClr val="C0C0C0"/>
                </a:highlight>
                <a:latin typeface="Merriweather"/>
                <a:ea typeface="Merriweather"/>
                <a:cs typeface="Merriweather"/>
                <a:sym typeface="Merriweather"/>
              </a:rPr>
              <a:t>зустрічей</a:t>
            </a:r>
            <a:endParaRPr lang="en-US" sz="1400" dirty="0">
              <a:highlight>
                <a:srgbClr val="C0C0C0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>
              <a:buSzPts val="1800"/>
              <a:buFont typeface="Merriweather"/>
              <a:buChar char="●"/>
            </a:pPr>
            <a:r>
              <a:rPr lang="uk-UA" sz="1400" dirty="0">
                <a:solidFill>
                  <a:srgbClr val="000000"/>
                </a:solidFill>
                <a:highlight>
                  <a:srgbClr val="C0C0C0"/>
                </a:highlight>
                <a:latin typeface="Merriweather"/>
                <a:sym typeface="Merriweather"/>
              </a:rPr>
              <a:t>Проведено заходи з підготовки </a:t>
            </a:r>
            <a:r>
              <a:rPr lang="uk-UA" sz="1400" dirty="0" err="1">
                <a:solidFill>
                  <a:srgbClr val="000000"/>
                </a:solidFill>
                <a:highlight>
                  <a:srgbClr val="C0C0C0"/>
                </a:highlight>
                <a:latin typeface="Merriweather"/>
                <a:sym typeface="Merriweather"/>
              </a:rPr>
              <a:t>домедичної</a:t>
            </a:r>
            <a:r>
              <a:rPr lang="uk-UA" sz="1400" dirty="0">
                <a:solidFill>
                  <a:srgbClr val="000000"/>
                </a:solidFill>
                <a:highlight>
                  <a:srgbClr val="C0C0C0"/>
                </a:highlight>
                <a:latin typeface="Merriweather"/>
                <a:sym typeface="Merriweather"/>
              </a:rPr>
              <a:t> допомоги для цивільного населення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endParaRPr lang="ru-RU" sz="1400" dirty="0">
              <a:highlight>
                <a:srgbClr val="C0C0C0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endParaRPr lang="ru-RU" sz="1400" dirty="0">
              <a:highlight>
                <a:srgbClr val="C0C0C0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endParaRPr lang="ru-UA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4A6B80-A229-8D06-2991-AF889C2B8ED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8D9C45-2064-0655-AE2D-644D692330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2348" y="0"/>
            <a:ext cx="547165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13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7D75D8-E8ED-6F5A-A6BF-3E4932FB3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93" y="383458"/>
            <a:ext cx="8639657" cy="1291230"/>
          </a:xfrm>
        </p:spPr>
        <p:txBody>
          <a:bodyPr/>
          <a:lstStyle/>
          <a:p>
            <a:pPr marL="457200" lvl="0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Капітальний ремонт найпростіших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укриттів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та захисних споруд цивільного захисту в садочках та школах:</a:t>
            </a:r>
            <a:br>
              <a:rPr lang="ru-RU" sz="2400" b="1" dirty="0">
                <a:latin typeface="Merriweather"/>
              </a:rPr>
            </a:br>
            <a:endParaRPr lang="ru-UA" sz="24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89929A-DD1B-B9E5-B926-A96B3E946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193" y="1544894"/>
            <a:ext cx="8126361" cy="3022656"/>
          </a:xfrm>
        </p:spPr>
        <p:txBody>
          <a:bodyPr/>
          <a:lstStyle/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СЗШ №12, за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адресою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 вул. Зелена, 12.</a:t>
            </a:r>
            <a:r>
              <a:rPr lang="ru-UA" sz="2800" dirty="0">
                <a:effectLst/>
              </a:rPr>
              <a:t> </a:t>
            </a:r>
          </a:p>
          <a:p>
            <a:r>
              <a:rPr lang="ru-UA" sz="1800" dirty="0">
                <a:latin typeface="Times New Roman" panose="02020603050405020304" pitchFamily="18" charset="0"/>
              </a:rPr>
              <a:t>СЗШ </a:t>
            </a:r>
            <a:r>
              <a:rPr lang="uk-UA" sz="1800" dirty="0">
                <a:latin typeface="Times New Roman" panose="02020603050405020304" pitchFamily="18" charset="0"/>
              </a:rPr>
              <a:t>№64,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адресою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вул.Ушинського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32.</a:t>
            </a:r>
            <a:r>
              <a:rPr lang="ru-UA" sz="2800" dirty="0">
                <a:effectLst/>
              </a:rPr>
              <a:t> </a:t>
            </a:r>
            <a:endParaRPr lang="ru-UA" sz="2000" dirty="0">
              <a:highlight>
                <a:srgbClr val="FFFF00"/>
              </a:highlight>
            </a:endParaRPr>
          </a:p>
          <a:p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Г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імназія «Міленіум», за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адресою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вул.Івана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Пулюя, 3б.</a:t>
            </a:r>
          </a:p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ДНЗ «Золотий Ключик» , за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адресою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 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вул.Івана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Пулюя, 3а.</a:t>
            </a:r>
          </a:p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ДНЗ № 630, за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адресою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вул.Газова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10.</a:t>
            </a:r>
            <a:endParaRPr lang="uk-UA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ДНЗ № 211 , за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адресою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 вул. Сергія Колоса, 167.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645436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>
            <a:spLocks noGrp="1"/>
          </p:cNvSpPr>
          <p:nvPr>
            <p:ph type="title"/>
          </p:nvPr>
        </p:nvSpPr>
        <p:spPr>
          <a:xfrm>
            <a:off x="4214200" y="1396450"/>
            <a:ext cx="4929900" cy="173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900" i="1" dirty="0">
                <a:latin typeface="Merriweather"/>
                <a:ea typeface="Merriweather"/>
                <a:cs typeface="Merriweather"/>
                <a:sym typeface="Merriweather"/>
              </a:rPr>
              <a:t>Дякую за увагу</a:t>
            </a:r>
            <a:r>
              <a:rPr lang="ru" sz="3900" dirty="0">
                <a:latin typeface="Merriweather"/>
                <a:ea typeface="Merriweather"/>
                <a:cs typeface="Merriweather"/>
                <a:sym typeface="Merriweather"/>
              </a:rPr>
              <a:t>!</a:t>
            </a:r>
            <a:br>
              <a:rPr lang="ru" sz="3900" dirty="0">
                <a:latin typeface="Merriweather"/>
                <a:ea typeface="Merriweather"/>
                <a:cs typeface="Merriweather"/>
                <a:sym typeface="Merriweather"/>
              </a:rPr>
            </a:br>
            <a:endParaRPr sz="3900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48" name="Google Shape;14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94915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242</Words>
  <Application>Microsoft Office PowerPoint</Application>
  <PresentationFormat>Екран (16:9)</PresentationFormat>
  <Paragraphs>36</Paragraphs>
  <Slides>6</Slides>
  <Notes>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12" baseType="lpstr">
      <vt:lpstr>Arial</vt:lpstr>
      <vt:lpstr>Raleway</vt:lpstr>
      <vt:lpstr>Times New Roman</vt:lpstr>
      <vt:lpstr>Lato</vt:lpstr>
      <vt:lpstr>Merriweather</vt:lpstr>
      <vt:lpstr>Swiss</vt:lpstr>
      <vt:lpstr>Підтримка та довіра виборців - це поштовх працювати на результат!</vt:lpstr>
      <vt:lpstr>Презентація PowerPoint</vt:lpstr>
      <vt:lpstr>Презентація PowerPoint</vt:lpstr>
      <vt:lpstr>Презентація PowerPoint</vt:lpstr>
      <vt:lpstr>Капітальний ремонт найпростіших укриттів та захисних споруд цивільного захисту в садочках та школах: </vt:lpstr>
      <vt:lpstr>Дякую за увагу!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Підтримка та довіра виборців - це поштовх працювати на результат!</dc:title>
  <dc:creator>Cеменюк Марія Ігорівна</dc:creator>
  <cp:lastModifiedBy>Cеменюк Марія Ігорівна</cp:lastModifiedBy>
  <cp:revision>20</cp:revision>
  <dcterms:modified xsi:type="dcterms:W3CDTF">2024-01-30T07:42:49Z</dcterms:modified>
</cp:coreProperties>
</file>