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71" r:id="rId3"/>
    <p:sldId id="258" r:id="rId4"/>
    <p:sldId id="268" r:id="rId5"/>
    <p:sldId id="270" r:id="rId6"/>
    <p:sldId id="269" r:id="rId7"/>
    <p:sldId id="260" r:id="rId8"/>
    <p:sldId id="267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Merriweather" pitchFamily="2" charset="0"/>
      <p:regular r:id="rId19"/>
      <p:bold r:id="rId20"/>
      <p:italic r:id="rId21"/>
      <p:boldItalic r:id="rId22"/>
    </p:embeddedFont>
    <p:embeddedFont>
      <p:font typeface="Raleway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7"/>
    <p:restoredTop sz="94633"/>
  </p:normalViewPr>
  <p:slideViewPr>
    <p:cSldViewPr snapToGrid="0">
      <p:cViewPr varScale="1">
        <p:scale>
          <a:sx n="155" d="100"/>
          <a:sy n="155" d="100"/>
        </p:scale>
        <p:origin x="2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c7b9d237bc892b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c7b9d237bc892b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b8ecf56bde55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b8ecf56bde55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c7b9d237bc892b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c7b9d237bc892b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853951" y="1176704"/>
            <a:ext cx="7436100" cy="17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3400" i="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Підтримка та довіра виборців - це поштовх працювати на результат!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2046750" y="3634578"/>
            <a:ext cx="62433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latin typeface="Merriweather"/>
                <a:ea typeface="Merriweather"/>
                <a:cs typeface="Merriweather"/>
                <a:sym typeface="Merriweather"/>
              </a:rPr>
              <a:t>Олег КОСТЮШКО</a:t>
            </a:r>
            <a:endParaRPr sz="1900" b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r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ru" i="1" u="sng">
                <a:latin typeface="Merriweather"/>
                <a:ea typeface="Merriweather"/>
                <a:cs typeface="Merriweather"/>
                <a:sym typeface="Merriweather"/>
              </a:rPr>
              <a:t>Річний звіт</a:t>
            </a:r>
            <a:r>
              <a:rPr lang="ru"/>
              <a:t>  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body" idx="2"/>
          </p:nvPr>
        </p:nvSpPr>
        <p:spPr>
          <a:xfrm>
            <a:off x="4872352" y="0"/>
            <a:ext cx="40452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Merriweather"/>
                <a:ea typeface="Merriweather"/>
                <a:cs typeface="Merriweather"/>
                <a:sym typeface="Merriweather"/>
              </a:rPr>
              <a:t>Виконано: </a:t>
            </a:r>
          </a:p>
          <a:p>
            <a:pPr marL="457200" lvl="0" indent="-32385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Merriweather"/>
              <a:buChar char="●"/>
            </a:pPr>
            <a:r>
              <a:rPr lang="ru-RU" sz="1500" b="1" dirty="0" err="1">
                <a:latin typeface="Merriweather"/>
                <a:ea typeface="Merriweather"/>
                <a:cs typeface="Merriweather"/>
                <a:sym typeface="Merriweather"/>
              </a:rPr>
              <a:t>Комплексні</a:t>
            </a:r>
            <a:r>
              <a:rPr lang="ru-RU" sz="15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500" b="1" dirty="0" err="1">
                <a:latin typeface="Merriweather"/>
                <a:ea typeface="Merriweather"/>
                <a:cs typeface="Merriweather"/>
                <a:sym typeface="Merriweather"/>
              </a:rPr>
              <a:t>ремонтні</a:t>
            </a:r>
            <a:r>
              <a:rPr lang="ru-RU" sz="15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500" b="1" dirty="0" err="1">
                <a:latin typeface="Merriweather"/>
                <a:ea typeface="Merriweather"/>
                <a:cs typeface="Merriweather"/>
                <a:sym typeface="Merriweather"/>
              </a:rPr>
              <a:t>роботи</a:t>
            </a:r>
            <a:r>
              <a:rPr lang="ru-RU" sz="15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500" b="1" dirty="0" err="1">
                <a:latin typeface="Merriweather"/>
                <a:ea typeface="Merriweather"/>
                <a:cs typeface="Merriweather"/>
                <a:sym typeface="Merriweather"/>
              </a:rPr>
              <a:t>із</a:t>
            </a:r>
            <a:r>
              <a:rPr lang="ru-RU" sz="15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500" b="1" dirty="0" err="1">
                <a:latin typeface="Merriweather"/>
                <a:ea typeface="Merriweather"/>
                <a:cs typeface="Merriweather"/>
                <a:sym typeface="Merriweather"/>
              </a:rPr>
              <a:t>заміни</a:t>
            </a:r>
            <a:r>
              <a:rPr lang="ru-RU" sz="15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500" b="1" dirty="0" err="1">
                <a:latin typeface="Merriweather"/>
                <a:ea typeface="Merriweather"/>
                <a:cs typeface="Merriweather"/>
                <a:sym typeface="Merriweather"/>
              </a:rPr>
              <a:t>вікон</a:t>
            </a:r>
            <a:r>
              <a:rPr lang="ru-RU" sz="15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5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algn="just">
              <a:lnSpc>
                <a:spcPct val="100000"/>
              </a:lnSpc>
              <a:spcBef>
                <a:spcPts val="1600"/>
              </a:spcBef>
              <a:buSzPts val="1500"/>
              <a:buFont typeface="Merriweather"/>
              <a:buChar char="●"/>
            </a:pPr>
            <a:r>
              <a:rPr lang="uk-UA" sz="1500" b="1" dirty="0">
                <a:latin typeface="Merriweather"/>
              </a:rPr>
              <a:t>Реконструкція та модернізація ІТП та ГВП /ХВП </a:t>
            </a:r>
          </a:p>
          <a:p>
            <a:pPr indent="-323850" algn="just">
              <a:lnSpc>
                <a:spcPct val="100000"/>
              </a:lnSpc>
              <a:spcBef>
                <a:spcPts val="1600"/>
              </a:spcBef>
              <a:buSzPts val="1500"/>
              <a:buFont typeface="Merriweather"/>
              <a:buChar char="●"/>
            </a:pPr>
            <a:endParaRPr lang="uk-UA" sz="1500" b="1" dirty="0">
              <a:latin typeface="Merriweather"/>
            </a:endParaRPr>
          </a:p>
          <a:p>
            <a:pPr marL="45720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●"/>
            </a:pPr>
            <a:r>
              <a:rPr lang="ru-RU" sz="1600" b="1" dirty="0" err="1">
                <a:latin typeface="Merriweather"/>
                <a:ea typeface="Merriweather"/>
                <a:cs typeface="Merriweather"/>
                <a:sym typeface="Merriweather"/>
              </a:rPr>
              <a:t>Придбав</a:t>
            </a:r>
            <a:r>
              <a:rPr lang="ru-RU" sz="1600" b="1" dirty="0">
                <a:latin typeface="Merriweather"/>
                <a:ea typeface="Merriweather"/>
                <a:cs typeface="Merriweather"/>
                <a:sym typeface="Merriweather"/>
              </a:rPr>
              <a:t> за </a:t>
            </a:r>
            <a:r>
              <a:rPr lang="ru-RU" sz="1600" b="1" dirty="0" err="1">
                <a:latin typeface="Merriweather"/>
                <a:ea typeface="Merriweather"/>
                <a:cs typeface="Merriweather"/>
                <a:sym typeface="Merriweather"/>
              </a:rPr>
              <a:t>власні</a:t>
            </a:r>
            <a:r>
              <a:rPr lang="ru-RU" sz="16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600" b="1" dirty="0" err="1">
                <a:latin typeface="Merriweather"/>
                <a:ea typeface="Merriweather"/>
                <a:cs typeface="Merriweather"/>
                <a:sym typeface="Merriweather"/>
              </a:rPr>
              <a:t>кошти</a:t>
            </a:r>
            <a:r>
              <a:rPr lang="ru-RU" sz="16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600" b="1" dirty="0" err="1">
                <a:latin typeface="Merriweather"/>
                <a:ea typeface="Merriweather"/>
                <a:cs typeface="Merriweather"/>
                <a:sym typeface="Merriweather"/>
              </a:rPr>
              <a:t>автівки</a:t>
            </a:r>
            <a:r>
              <a:rPr lang="ru-RU" sz="1600" b="1" dirty="0">
                <a:latin typeface="Merriweather"/>
                <a:ea typeface="Merriweather"/>
                <a:cs typeface="Merriweather"/>
                <a:sym typeface="Merriweather"/>
              </a:rPr>
              <a:t> для ЗСУ </a:t>
            </a:r>
          </a:p>
          <a:p>
            <a:pPr marL="45720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●"/>
            </a:pPr>
            <a:endParaRPr lang="ru-RU" sz="16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●"/>
            </a:pPr>
            <a:r>
              <a:rPr lang="ru-RU" sz="1600" b="1" dirty="0">
                <a:latin typeface="Merriweather"/>
                <a:ea typeface="Merriweather"/>
                <a:cs typeface="Merriweather"/>
                <a:sym typeface="Merriweather"/>
              </a:rPr>
              <a:t>Передав для ЗСУ </a:t>
            </a:r>
            <a:r>
              <a:rPr lang="ru-RU" sz="1600" b="1" dirty="0" err="1">
                <a:latin typeface="Merriweather"/>
                <a:ea typeface="Merriweather"/>
                <a:cs typeface="Merriweather"/>
                <a:sym typeface="Merriweather"/>
              </a:rPr>
              <a:t>понад</a:t>
            </a:r>
            <a:r>
              <a:rPr lang="ru-RU" sz="1600" b="1" dirty="0">
                <a:latin typeface="Merriweather"/>
                <a:ea typeface="Merriweather"/>
                <a:cs typeface="Merriweather"/>
                <a:sym typeface="Merriweather"/>
              </a:rPr>
              <a:t> 15 </a:t>
            </a:r>
            <a:r>
              <a:rPr lang="ru-RU" sz="1600" b="1" dirty="0" err="1">
                <a:latin typeface="Merriweather"/>
                <a:ea typeface="Merriweather"/>
                <a:cs typeface="Merriweather"/>
                <a:sym typeface="Merriweather"/>
              </a:rPr>
              <a:t>генераторів</a:t>
            </a:r>
            <a:r>
              <a:rPr lang="ru-RU" sz="16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600" b="1" dirty="0" err="1">
                <a:latin typeface="Merriweather"/>
                <a:ea typeface="Merriweather"/>
                <a:cs typeface="Merriweather"/>
                <a:sym typeface="Merriweather"/>
              </a:rPr>
              <a:t>різної</a:t>
            </a:r>
            <a:r>
              <a:rPr lang="ru-RU" sz="16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600" b="1" dirty="0" err="1">
                <a:latin typeface="Merriweather"/>
                <a:ea typeface="Merriweather"/>
                <a:cs typeface="Merriweather"/>
                <a:sym typeface="Merriweather"/>
              </a:rPr>
              <a:t>потужності</a:t>
            </a:r>
            <a:r>
              <a:rPr lang="ru-RU" sz="1600" b="1" dirty="0"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ru-RU" sz="1600" b="1" dirty="0" err="1">
                <a:latin typeface="Merriweather"/>
                <a:ea typeface="Merriweather"/>
                <a:cs typeface="Merriweather"/>
                <a:sym typeface="Merriweather"/>
              </a:rPr>
              <a:t>польові</a:t>
            </a:r>
            <a:r>
              <a:rPr lang="ru-RU" sz="16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600" b="1" dirty="0" err="1">
                <a:latin typeface="Merriweather"/>
                <a:ea typeface="Merriweather"/>
                <a:cs typeface="Merriweather"/>
                <a:sym typeface="Merriweather"/>
              </a:rPr>
              <a:t>столи</a:t>
            </a:r>
            <a:r>
              <a:rPr lang="ru-RU" sz="1600" b="1" dirty="0">
                <a:latin typeface="Merriweather"/>
                <a:ea typeface="Merriweather"/>
                <a:cs typeface="Merriweather"/>
                <a:sym typeface="Merriweather"/>
              </a:rPr>
              <a:t> для потреб ЗСУ </a:t>
            </a:r>
            <a:r>
              <a:rPr lang="ru-RU" sz="1600" b="1" dirty="0" err="1">
                <a:latin typeface="Merriweather"/>
                <a:ea typeface="Merriweather"/>
                <a:cs typeface="Merriweather"/>
                <a:sym typeface="Merriweather"/>
              </a:rPr>
              <a:t>понад</a:t>
            </a:r>
            <a:r>
              <a:rPr lang="ru-RU" sz="1600" b="1" dirty="0">
                <a:latin typeface="Merriweather"/>
                <a:ea typeface="Merriweather"/>
                <a:cs typeface="Merriweather"/>
                <a:sym typeface="Merriweather"/>
              </a:rPr>
              <a:t> 30шт, </a:t>
            </a:r>
            <a:r>
              <a:rPr lang="ru-RU" sz="1600" b="1" dirty="0" err="1">
                <a:latin typeface="Merriweather"/>
                <a:ea typeface="Merriweather"/>
                <a:cs typeface="Merriweather"/>
                <a:sym typeface="Merriweather"/>
              </a:rPr>
              <a:t>термобілизни</a:t>
            </a:r>
            <a:r>
              <a:rPr lang="ru-RU" sz="16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600" b="1" dirty="0" err="1">
                <a:latin typeface="Merriweather"/>
                <a:ea typeface="Merriweather"/>
                <a:cs typeface="Merriweather"/>
                <a:sym typeface="Merriweather"/>
              </a:rPr>
              <a:t>понад</a:t>
            </a:r>
            <a:r>
              <a:rPr lang="ru-RU" sz="1600" b="1" dirty="0">
                <a:latin typeface="Merriweather"/>
                <a:ea typeface="Merriweather"/>
                <a:cs typeface="Merriweather"/>
                <a:sym typeface="Merriweather"/>
              </a:rPr>
              <a:t> 30 </a:t>
            </a:r>
            <a:r>
              <a:rPr lang="ru-RU" sz="1600" b="1" dirty="0" err="1">
                <a:latin typeface="Merriweather"/>
                <a:ea typeface="Merriweather"/>
                <a:cs typeface="Merriweather"/>
                <a:sym typeface="Merriweather"/>
              </a:rPr>
              <a:t>комплектів</a:t>
            </a:r>
            <a:r>
              <a:rPr lang="ru-RU" sz="1600" b="1" dirty="0">
                <a:latin typeface="Merriweather"/>
                <a:ea typeface="Merriweather"/>
                <a:cs typeface="Merriweather"/>
                <a:sym typeface="Merriweather"/>
              </a:rPr>
              <a:t> та </a:t>
            </a:r>
            <a:r>
              <a:rPr lang="ru-RU" sz="1600" b="1" dirty="0" err="1">
                <a:latin typeface="Merriweather"/>
                <a:ea typeface="Merriweather"/>
                <a:cs typeface="Merriweather"/>
                <a:sym typeface="Merriweather"/>
              </a:rPr>
              <a:t>інше</a:t>
            </a:r>
            <a:endParaRPr lang="ru-RU" sz="16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23850" algn="just">
              <a:lnSpc>
                <a:spcPct val="100000"/>
              </a:lnSpc>
              <a:spcBef>
                <a:spcPts val="1600"/>
              </a:spcBef>
              <a:buSzPts val="1500"/>
              <a:buFont typeface="Merriweather"/>
              <a:buChar char="●"/>
            </a:pPr>
            <a:endParaRPr sz="1500" b="1" dirty="0">
              <a:latin typeface="Merriweather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" sz="1600" dirty="0">
                <a:latin typeface="Merriweather"/>
                <a:ea typeface="Merriweather"/>
                <a:cs typeface="Merriweather"/>
                <a:sym typeface="Merriweather"/>
              </a:rPr>
              <a:t>Підготовлено 3 проєктів  рішень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" sz="1600" dirty="0">
                <a:latin typeface="Merriweather"/>
                <a:ea typeface="Merriweather"/>
                <a:cs typeface="Merriweather"/>
                <a:sym typeface="Merriweather"/>
              </a:rPr>
              <a:t>Направлено 234 депутатських звернень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" sz="1600" dirty="0">
                <a:latin typeface="Merriweather"/>
                <a:ea typeface="Merriweather"/>
                <a:cs typeface="Merriweather"/>
                <a:sym typeface="Merriweather"/>
              </a:rPr>
              <a:t>Опрацьовано 1282 звернень громадян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" sz="1600" dirty="0">
                <a:latin typeface="Merriweather"/>
                <a:ea typeface="Merriweather"/>
                <a:cs typeface="Merriweather"/>
                <a:sym typeface="Merriweather"/>
              </a:rPr>
              <a:t>Здійснено 17 особистих прийоми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" sz="1600" dirty="0">
                <a:latin typeface="Merriweather"/>
                <a:ea typeface="Merriweather"/>
                <a:cs typeface="Merriweather"/>
                <a:sym typeface="Merriweather"/>
              </a:rPr>
              <a:t>Проведено 9 дворових зустрічей</a:t>
            </a: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" sz="1600" dirty="0">
                <a:latin typeface="Merriweather"/>
                <a:ea typeface="Merriweather"/>
                <a:cs typeface="Merriweather"/>
                <a:sym typeface="Merriweather"/>
              </a:rPr>
              <a:t>Виплачено матеріальну допомогу 516 громадянам.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ru"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" sz="1600" dirty="0">
                <a:latin typeface="Merriweather"/>
                <a:ea typeface="Merriweather"/>
                <a:cs typeface="Merriweather"/>
                <a:sym typeface="Merriweather"/>
              </a:rPr>
              <a:t>Відвідування сесії КМР 95</a:t>
            </a:r>
            <a:r>
              <a:rPr lang="en-US" sz="1600" dirty="0">
                <a:latin typeface="Merriweather"/>
                <a:ea typeface="Merriweather"/>
                <a:cs typeface="Merriweather"/>
                <a:sym typeface="Merriweather"/>
              </a:rPr>
              <a:t>%</a:t>
            </a:r>
            <a:endParaRPr lang="uk-UA"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en-US"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uk-UA" sz="1600" dirty="0">
                <a:latin typeface="Merriweather"/>
                <a:ea typeface="Merriweather"/>
                <a:cs typeface="Merriweather"/>
                <a:sym typeface="Merriweather"/>
              </a:rPr>
              <a:t>Відвідування комісії 90</a:t>
            </a:r>
            <a:r>
              <a:rPr lang="en-US" sz="1600" dirty="0">
                <a:latin typeface="Merriweather"/>
                <a:ea typeface="Merriweather"/>
                <a:cs typeface="Merriweather"/>
                <a:sym typeface="Merriweather"/>
              </a:rPr>
              <a:t>%</a:t>
            </a:r>
            <a:endParaRPr lang="ru"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61F2F4-2538-E9CE-4AFB-EA08887A0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" y="0"/>
            <a:ext cx="580105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92A6DA-0E79-29B2-BDFB-62DB0FA03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917" y="0"/>
            <a:ext cx="3857625" cy="5143500"/>
          </a:xfrm>
          <a:prstGeom prst="rect">
            <a:avLst/>
          </a:prstGeom>
        </p:spPr>
      </p:pic>
      <p:sp>
        <p:nvSpPr>
          <p:cNvPr id="18" name="Google Shape;79;p14">
            <a:extLst>
              <a:ext uri="{FF2B5EF4-FFF2-40B4-BE49-F238E27FC236}">
                <a16:creationId xmlns:a16="http://schemas.microsoft.com/office/drawing/2014/main" id="{0F488A58-BA89-6F38-AEF9-A82C47AF3823}"/>
              </a:ext>
            </a:extLst>
          </p:cNvPr>
          <p:cNvSpPr txBox="1"/>
          <p:nvPr/>
        </p:nvSpPr>
        <p:spPr>
          <a:xfrm>
            <a:off x="6030930" y="215758"/>
            <a:ext cx="3113070" cy="402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●"/>
            </a:pPr>
            <a:endParaRPr lang="ru-RU" sz="1800" b="1" dirty="0">
              <a:highlight>
                <a:srgbClr val="80808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erriweather"/>
              <a:buChar char="●"/>
            </a:pPr>
            <a:r>
              <a:rPr lang="ru-RU" sz="1800" b="1" dirty="0" err="1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Автівка</a:t>
            </a:r>
            <a:r>
              <a:rPr lang="ru-RU" sz="1800" b="1" dirty="0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 для ЗСУ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endParaRPr sz="1800" dirty="0">
              <a:highlight>
                <a:srgbClr val="808080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62832E-BF98-44C8-E3FA-42EC8E1C2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2213" y="0"/>
            <a:ext cx="6937492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FCA1F-3D10-8359-A614-FBA508C8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983" y="370027"/>
            <a:ext cx="4766725" cy="635400"/>
          </a:xfrm>
        </p:spPr>
        <p:txBody>
          <a:bodyPr/>
          <a:lstStyle/>
          <a:p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01AF25-472E-16E4-D042-3B2CE7E02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06" y="0"/>
            <a:ext cx="2854019" cy="1819167"/>
          </a:xfrm>
        </p:spPr>
        <p:txBody>
          <a:bodyPr/>
          <a:lstStyle/>
          <a:p>
            <a:r>
              <a:rPr lang="ru-RU" sz="1400" dirty="0" err="1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Опрацьовано</a:t>
            </a:r>
            <a:r>
              <a:rPr lang="ru-RU" sz="1400" dirty="0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 1282 </a:t>
            </a:r>
            <a:r>
              <a:rPr lang="ru-RU" sz="1400" dirty="0" err="1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звернень</a:t>
            </a:r>
            <a:r>
              <a:rPr lang="ru-RU" sz="1400" dirty="0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400" dirty="0" err="1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громадян</a:t>
            </a:r>
            <a:endParaRPr lang="ru-RU" sz="1400" dirty="0">
              <a:highlight>
                <a:srgbClr val="C0C0C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-RU" sz="1400" dirty="0" err="1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Здійснено</a:t>
            </a:r>
            <a:r>
              <a:rPr lang="ru-RU" sz="1400" dirty="0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 17 </a:t>
            </a:r>
            <a:r>
              <a:rPr lang="ru-RU" sz="1400" dirty="0" err="1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особистих</a:t>
            </a:r>
            <a:r>
              <a:rPr lang="ru-RU" sz="1400" dirty="0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400" dirty="0" err="1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прийоми</a:t>
            </a:r>
            <a:endParaRPr lang="ru-RU" sz="1400" dirty="0">
              <a:highlight>
                <a:srgbClr val="C0C0C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ru-RU" sz="1400" dirty="0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Проведено 9 </a:t>
            </a:r>
            <a:r>
              <a:rPr lang="ru-RU" sz="1400" dirty="0" err="1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дворових</a:t>
            </a:r>
            <a:r>
              <a:rPr lang="ru-RU" sz="1400" dirty="0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400" dirty="0" err="1">
                <a:highlight>
                  <a:srgbClr val="C0C0C0"/>
                </a:highlight>
                <a:latin typeface="Merriweather"/>
                <a:ea typeface="Merriweather"/>
                <a:cs typeface="Merriweather"/>
                <a:sym typeface="Merriweather"/>
              </a:rPr>
              <a:t>зустрічей</a:t>
            </a:r>
            <a:endParaRPr lang="ru-RU" sz="1400" dirty="0">
              <a:highlight>
                <a:srgbClr val="C0C0C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lang="ru-RU" sz="1400" dirty="0">
              <a:highlight>
                <a:srgbClr val="C0C0C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4A6B80-A229-8D06-2991-AF889C2B8E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A376F8-A63D-B970-C3EE-4673634E1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423" y="0"/>
            <a:ext cx="69350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D75D8-E8ED-6F5A-A6BF-3E4932F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575950"/>
            <a:ext cx="8639657" cy="1098738"/>
          </a:xfrm>
        </p:spPr>
        <p:txBody>
          <a:bodyPr/>
          <a:lstStyle/>
          <a:p>
            <a:pPr marL="457200" lvl="0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</a:pPr>
            <a:r>
              <a:rPr lang="ru-RU" sz="2400" b="1" dirty="0" err="1">
                <a:latin typeface="Merriweather"/>
                <a:ea typeface="Merriweather"/>
                <a:cs typeface="Merriweather"/>
                <a:sym typeface="Merriweather"/>
              </a:rPr>
              <a:t>Комплексні</a:t>
            </a:r>
            <a:r>
              <a:rPr lang="ru-RU" sz="24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2400" b="1" dirty="0" err="1">
                <a:latin typeface="Merriweather"/>
                <a:ea typeface="Merriweather"/>
                <a:cs typeface="Merriweather"/>
                <a:sym typeface="Merriweather"/>
              </a:rPr>
              <a:t>ремонтні</a:t>
            </a:r>
            <a:r>
              <a:rPr lang="ru-RU" sz="24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2400" b="1" dirty="0" err="1">
                <a:latin typeface="Merriweather"/>
                <a:ea typeface="Merriweather"/>
                <a:cs typeface="Merriweather"/>
                <a:sym typeface="Merriweather"/>
              </a:rPr>
              <a:t>роботи</a:t>
            </a:r>
            <a:r>
              <a:rPr lang="ru-RU" sz="24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2400" b="1" dirty="0" err="1">
                <a:latin typeface="Merriweather"/>
                <a:ea typeface="Merriweather"/>
                <a:cs typeface="Merriweather"/>
                <a:sym typeface="Merriweather"/>
              </a:rPr>
              <a:t>із</a:t>
            </a:r>
            <a:r>
              <a:rPr lang="ru-RU" sz="24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2400" b="1" dirty="0" err="1">
                <a:latin typeface="Merriweather"/>
                <a:ea typeface="Merriweather"/>
                <a:cs typeface="Merriweather"/>
                <a:sym typeface="Merriweather"/>
              </a:rPr>
              <a:t>заміни</a:t>
            </a:r>
            <a:r>
              <a:rPr lang="ru-RU" sz="24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2400" b="1" dirty="0" err="1">
                <a:latin typeface="Merriweather"/>
                <a:ea typeface="Merriweather"/>
                <a:cs typeface="Merriweather"/>
                <a:sym typeface="Merriweather"/>
              </a:rPr>
              <a:t>вікон</a:t>
            </a:r>
            <a:r>
              <a:rPr lang="ru-RU" sz="2400" b="1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br>
              <a:rPr lang="ru-RU" sz="2400" b="1" dirty="0"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ru-RU" sz="2400" b="1" dirty="0" err="1">
                <a:latin typeface="Merriweather"/>
              </a:rPr>
              <a:t>Реконструкція</a:t>
            </a:r>
            <a:r>
              <a:rPr lang="ru-RU" sz="2400" b="1" dirty="0">
                <a:latin typeface="Merriweather"/>
              </a:rPr>
              <a:t> та </a:t>
            </a:r>
            <a:r>
              <a:rPr lang="ru-RU" sz="2400" b="1" dirty="0" err="1">
                <a:latin typeface="Merriweather"/>
              </a:rPr>
              <a:t>модернізація</a:t>
            </a:r>
            <a:r>
              <a:rPr lang="ru-RU" sz="2400" b="1" dirty="0">
                <a:latin typeface="Merriweather"/>
              </a:rPr>
              <a:t> ІТП та ГВП /ХВП </a:t>
            </a:r>
            <a:br>
              <a:rPr lang="ru-RU" sz="2400" b="1" dirty="0">
                <a:latin typeface="Merriweather"/>
              </a:rPr>
            </a:br>
            <a:endParaRPr lang="ru-UA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89929A-DD1B-B9E5-B926-A96B3E946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873" y="1921267"/>
            <a:ext cx="7812210" cy="2683808"/>
          </a:xfrm>
        </p:spPr>
        <p:txBody>
          <a:bodyPr/>
          <a:lstStyle/>
          <a:p>
            <a:r>
              <a:rPr lang="ru-UA" sz="2000" dirty="0"/>
              <a:t>просп. Повітрофлотський, 19: заміна ГВП/ХВП</a:t>
            </a:r>
          </a:p>
          <a:p>
            <a:r>
              <a:rPr lang="ru-UA" sz="2000" dirty="0"/>
              <a:t>просп. Повітрофлотський, 55: заміна ГВП/ХВП</a:t>
            </a:r>
          </a:p>
          <a:p>
            <a:r>
              <a:rPr lang="ru-RU" sz="2000" dirty="0"/>
              <a:t>в</a:t>
            </a:r>
            <a:r>
              <a:rPr lang="ru-UA" sz="2000" dirty="0"/>
              <a:t>ул. Кадетський Гай, 3 : заміна вікон та дверей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4543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BF73E-25AB-9839-8B63-A3DE24DA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8FCBBE-9FE8-336B-0E76-30B48BF0F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4A7574-16A3-0151-39C2-D66F2689F51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099A41-17DB-4757-D5F2-A7757484A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831" y="0"/>
            <a:ext cx="2351013" cy="5143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B877F6-FC80-CE0D-1686-82FC8B1B7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44" y="0"/>
            <a:ext cx="2318593" cy="514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A16A88-9B31-D18E-50F5-0E7CDEB6D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437" y="0"/>
            <a:ext cx="2318593" cy="514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B91B16-A94F-1A07-D2E9-C0F38AF3F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64" y="0"/>
            <a:ext cx="23155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2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142125" y="329985"/>
            <a:ext cx="8453350" cy="11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100"/>
            </a:pP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2"/>
          </p:nvPr>
        </p:nvSpPr>
        <p:spPr>
          <a:xfrm>
            <a:off x="4253950" y="1602675"/>
            <a:ext cx="4704600" cy="40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ru" sz="1800" dirty="0"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8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A4A8AFE-8AA6-BB4C-B290-89CE4F3DB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377401"/>
              </p:ext>
            </p:extLst>
          </p:nvPr>
        </p:nvGraphicFramePr>
        <p:xfrm>
          <a:off x="1503069" y="1128585"/>
          <a:ext cx="3472585" cy="25889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3472585">
                  <a:extLst>
                    <a:ext uri="{9D8B030D-6E8A-4147-A177-3AD203B41FA5}">
                      <a16:colId xmlns:a16="http://schemas.microsoft.com/office/drawing/2014/main" val="2102634219"/>
                    </a:ext>
                  </a:extLst>
                </a:gridCol>
              </a:tblGrid>
              <a:tr h="19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59" marR="620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600725"/>
                  </a:ext>
                </a:extLst>
              </a:tr>
              <a:tr h="244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59" marR="6205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218752"/>
                  </a:ext>
                </a:extLst>
              </a:tr>
              <a:tr h="244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59" marR="620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941289"/>
                  </a:ext>
                </a:extLst>
              </a:tr>
              <a:tr h="244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59" marR="620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587672"/>
                  </a:ext>
                </a:extLst>
              </a:tr>
              <a:tr h="244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59" marR="620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22699"/>
                  </a:ext>
                </a:extLst>
              </a:tr>
              <a:tr h="244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59" marR="620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710868"/>
                  </a:ext>
                </a:extLst>
              </a:tr>
              <a:tr h="244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59" marR="620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048058"/>
                  </a:ext>
                </a:extLst>
              </a:tr>
              <a:tr h="244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59" marR="620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117395"/>
                  </a:ext>
                </a:extLst>
              </a:tr>
              <a:tr h="244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59" marR="620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30622"/>
                  </a:ext>
                </a:extLst>
              </a:tr>
              <a:tr h="194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59" marR="6205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078671"/>
                  </a:ext>
                </a:extLst>
              </a:tr>
              <a:tr h="244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59" marR="62059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427267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140F42-BC12-C5C8-197E-71C44872F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130" y="0"/>
            <a:ext cx="3857625" cy="5143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84E625-CE56-DDA1-CA72-326759891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089" y="0"/>
            <a:ext cx="3857625" cy="514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DB037B-1E8D-67CB-9A33-E6B34B9B3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840" y="0"/>
            <a:ext cx="385762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4214200" y="1396450"/>
            <a:ext cx="4929900" cy="17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900" i="1" dirty="0">
                <a:latin typeface="Merriweather"/>
                <a:ea typeface="Merriweather"/>
                <a:cs typeface="Merriweather"/>
                <a:sym typeface="Merriweather"/>
              </a:rPr>
              <a:t>Дякую за увагу</a:t>
            </a:r>
            <a:r>
              <a:rPr lang="ru" sz="3900" dirty="0">
                <a:latin typeface="Merriweather"/>
                <a:ea typeface="Merriweather"/>
                <a:cs typeface="Merriweather"/>
                <a:sym typeface="Merriweather"/>
              </a:rPr>
              <a:t>!</a:t>
            </a:r>
            <a:br>
              <a:rPr lang="ru" sz="3900" dirty="0">
                <a:latin typeface="Merriweather"/>
                <a:ea typeface="Merriweather"/>
                <a:cs typeface="Merriweather"/>
                <a:sym typeface="Merriweather"/>
              </a:rPr>
            </a:br>
            <a:endParaRPr sz="39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9491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165</Words>
  <Application>Microsoft Macintosh PowerPoint</Application>
  <PresentationFormat>Экран (16:9)</PresentationFormat>
  <Paragraphs>36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Raleway</vt:lpstr>
      <vt:lpstr>Lato</vt:lpstr>
      <vt:lpstr>Merriweather</vt:lpstr>
      <vt:lpstr>Calibri</vt:lpstr>
      <vt:lpstr>Swiss</vt:lpstr>
      <vt:lpstr>Підтримка та довіра виборців - це поштовх працювати на результат!</vt:lpstr>
      <vt:lpstr>Презентация PowerPoint</vt:lpstr>
      <vt:lpstr>Презентация PowerPoint</vt:lpstr>
      <vt:lpstr>Презентация PowerPoint</vt:lpstr>
      <vt:lpstr>Комплексні ремонтні роботи із заміни вікон  Реконструкція та модернізація ІТП та ГВП /ХВП  </vt:lpstr>
      <vt:lpstr>Презентация PowerPoint</vt:lpstr>
      <vt:lpstr>Презентация PowerPoint</vt:lpstr>
      <vt:lpstr>Дякую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Підтримка та довіра виборців - це поштовх працювати на результат!</dc:title>
  <cp:lastModifiedBy>Microsoft Office User</cp:lastModifiedBy>
  <cp:revision>18</cp:revision>
  <dcterms:modified xsi:type="dcterms:W3CDTF">2023-03-15T06:56:02Z</dcterms:modified>
</cp:coreProperties>
</file>