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69" r:id="rId7"/>
    <p:sldId id="284" r:id="rId8"/>
    <p:sldId id="261" r:id="rId9"/>
    <p:sldId id="270" r:id="rId10"/>
    <p:sldId id="266" r:id="rId11"/>
    <p:sldId id="273" r:id="rId12"/>
    <p:sldId id="28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21" userDrawn="1">
          <p15:clr>
            <a:srgbClr val="A4A3A4"/>
          </p15:clr>
        </p15:guide>
        <p15:guide id="3" orient="horz" pos="2251" userDrawn="1">
          <p15:clr>
            <a:srgbClr val="A4A3A4"/>
          </p15:clr>
        </p15:guide>
        <p15:guide id="4" pos="4725" userDrawn="1">
          <p15:clr>
            <a:srgbClr val="A4A3A4"/>
          </p15:clr>
        </p15:guide>
        <p15:guide id="5" pos="715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67"/>
      </p:cViewPr>
      <p:guideLst>
        <p:guide orient="horz" pos="2160"/>
        <p:guide pos="121"/>
        <p:guide orient="horz" pos="2251"/>
        <p:guide pos="4725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E06C-504A-4485-A829-8F089DE5DCEF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8382-1B76-4720-96F9-0E5D4931F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40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E06C-504A-4485-A829-8F089DE5DCEF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8382-1B76-4720-96F9-0E5D4931F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5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E06C-504A-4485-A829-8F089DE5DCEF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8382-1B76-4720-96F9-0E5D4931F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00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E06C-504A-4485-A829-8F089DE5DCEF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8382-1B76-4720-96F9-0E5D4931F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2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E06C-504A-4485-A829-8F089DE5DCEF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8382-1B76-4720-96F9-0E5D4931F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98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E06C-504A-4485-A829-8F089DE5DCEF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8382-1B76-4720-96F9-0E5D4931F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47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E06C-504A-4485-A829-8F089DE5DCEF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8382-1B76-4720-96F9-0E5D4931F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11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E06C-504A-4485-A829-8F089DE5DCEF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8382-1B76-4720-96F9-0E5D4931F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65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E06C-504A-4485-A829-8F089DE5DCEF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8382-1B76-4720-96F9-0E5D4931F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85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E06C-504A-4485-A829-8F089DE5DCEF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8382-1B76-4720-96F9-0E5D4931F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06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E06C-504A-4485-A829-8F089DE5DCEF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8382-1B76-4720-96F9-0E5D4931F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570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BE06C-504A-4485-A829-8F089DE5DCEF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B8382-1B76-4720-96F9-0E5D4931F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77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rofile.php?id=100010039752559" TargetMode="External"/><Relationship Id="rId2" Type="http://schemas.openxmlformats.org/officeDocument/2006/relationships/hyperlink" Target="https://www.facebook.com/groups/43077762736086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143" y="159657"/>
            <a:ext cx="11669486" cy="4136572"/>
          </a:xfrm>
        </p:spPr>
        <p:txBody>
          <a:bodyPr>
            <a:normAutofit fontScale="90000"/>
          </a:bodyPr>
          <a:lstStyle/>
          <a:p>
            <a:br>
              <a:rPr lang="uk-UA" b="1" dirty="0">
                <a:solidFill>
                  <a:srgbClr val="FF0000"/>
                </a:solidFill>
              </a:rPr>
            </a:br>
            <a:br>
              <a:rPr lang="uk-UA" b="1" dirty="0">
                <a:solidFill>
                  <a:srgbClr val="FF0000"/>
                </a:solidFill>
              </a:rPr>
            </a:br>
            <a:br>
              <a:rPr lang="uk-UA" b="1" dirty="0">
                <a:solidFill>
                  <a:srgbClr val="FF0000"/>
                </a:solidFill>
              </a:rPr>
            </a:br>
            <a:r>
              <a:rPr lang="uk-UA" sz="5300" b="1" dirty="0">
                <a:solidFill>
                  <a:srgbClr val="FF0000"/>
                </a:solidFill>
                <a:latin typeface="Arial Black" panose="020B0A04020102020204" pitchFamily="34" charset="0"/>
              </a:rPr>
              <a:t>ЗВІТ </a:t>
            </a:r>
            <a:br>
              <a:rPr lang="uk-UA" sz="53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uk-UA" sz="5300" b="1" dirty="0">
                <a:solidFill>
                  <a:srgbClr val="FF0000"/>
                </a:solidFill>
                <a:latin typeface="Arial Black" panose="020B0A04020102020204" pitchFamily="34" charset="0"/>
              </a:rPr>
              <a:t>депутата Київської міської ради </a:t>
            </a:r>
            <a:br>
              <a:rPr lang="uk-UA" sz="53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uk-UA" sz="5300" b="1" dirty="0">
                <a:solidFill>
                  <a:srgbClr val="FF0000"/>
                </a:solidFill>
                <a:latin typeface="Arial Black" panose="020B0A04020102020204" pitchFamily="34" charset="0"/>
              </a:rPr>
              <a:t>АРТЕМЕНКА Сергія Вікторовича</a:t>
            </a:r>
            <a:br>
              <a:rPr lang="uk-UA" sz="53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uk-UA" sz="67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sz="67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2342" y="5965371"/>
            <a:ext cx="8795657" cy="696686"/>
          </a:xfrm>
        </p:spPr>
        <p:txBody>
          <a:bodyPr>
            <a:normAutofit lnSpcReduction="10000"/>
          </a:bodyPr>
          <a:lstStyle/>
          <a:p>
            <a:r>
              <a:rPr lang="uk-UA" sz="4800" b="1" dirty="0">
                <a:solidFill>
                  <a:srgbClr val="FF0000"/>
                </a:solidFill>
                <a:latin typeface="Arial Black" panose="020B0A04020102020204" pitchFamily="34" charset="0"/>
              </a:rPr>
              <a:t>Київ 2023</a:t>
            </a:r>
            <a:endParaRPr lang="ru-RU" sz="4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717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  <a:t>Міська цільова програма «Турбота. Назустріч киянам» 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064" y="1825625"/>
            <a:ext cx="11869445" cy="474934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Поданих заяв до департаменту соціальної політики – 1594осіб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Кількість осіб, які отримали допомогу - 1560чоловік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Кількість заяв, які знаходяться на розгляді в департаменті соціальної політики з січня 2023року - 34 особи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3"/>
          <a:stretch/>
        </p:blipFill>
        <p:spPr>
          <a:xfrm>
            <a:off x="5141674" y="4366988"/>
            <a:ext cx="2144508" cy="22079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381" y="4501924"/>
            <a:ext cx="2548619" cy="19114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1" y="4614491"/>
            <a:ext cx="3477532" cy="168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03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85726"/>
            <a:ext cx="11248571" cy="800100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srgbClr val="FF0000"/>
                </a:solidFill>
                <a:latin typeface="Arial Black" panose="020B0A04020102020204" pitchFamily="34" charset="0"/>
              </a:rPr>
              <a:t>Життя у Дніпровському районі</a:t>
            </a:r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8343" y="885826"/>
            <a:ext cx="5671457" cy="56456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sz="29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Заходи</a:t>
            </a:r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нагоди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Дня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Захисників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Захисниць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поклали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пам'ятного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Хреста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парку "Перемоги".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Висловлюю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свою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повагу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вдячність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тим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хто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захищає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нашу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країну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громадян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Нехай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наші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захисники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завжди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будуть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здорові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міцні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їхні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зусилля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будуть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визнані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поважані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Разом з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вихованцями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184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відзначили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день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захисників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Для нас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був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урочистий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значущий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захід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нагадав про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важливість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пам'яті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тих,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хто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боровся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нашу свободу та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незалежність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Ми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віримо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допоможе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підростаючому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поколінню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зрозуміти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наскільки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важливо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бути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вдячними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жертву тих,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хто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захищав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нашу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країну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Нехай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цей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день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завжди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нагадує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нам про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значення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миру та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свободи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маємо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завдяки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героїзму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наших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захисників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нагоди</a:t>
            </a:r>
            <a:r>
              <a:rPr lang="ru-RU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Дня </a:t>
            </a:r>
            <a:r>
              <a:rPr lang="ru-RU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Захисників</a:t>
            </a:r>
            <a:r>
              <a:rPr lang="ru-RU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Захисниць</a:t>
            </a:r>
            <a:r>
              <a:rPr lang="ru-RU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поклали</a:t>
            </a:r>
            <a:r>
              <a:rPr lang="ru-RU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r>
              <a:rPr lang="ru-RU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пам'ятного</a:t>
            </a:r>
            <a:r>
              <a:rPr lang="ru-RU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Хреста</a:t>
            </a:r>
            <a:r>
              <a:rPr lang="ru-RU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парку "Перемоги". </a:t>
            </a:r>
            <a:r>
              <a:rPr lang="ru-RU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Висловлюю</a:t>
            </a:r>
            <a:r>
              <a:rPr lang="ru-RU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свою </a:t>
            </a:r>
            <a:r>
              <a:rPr lang="ru-RU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повагу</a:t>
            </a:r>
            <a:r>
              <a:rPr lang="ru-RU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вдячність</a:t>
            </a:r>
            <a:r>
              <a:rPr lang="ru-RU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тим</a:t>
            </a:r>
            <a:r>
              <a:rPr lang="ru-RU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хто</a:t>
            </a:r>
            <a:r>
              <a:rPr lang="ru-RU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захищає</a:t>
            </a:r>
            <a:r>
              <a:rPr lang="ru-RU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нашу </a:t>
            </a:r>
            <a:r>
              <a:rPr lang="ru-RU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країну</a:t>
            </a:r>
            <a:r>
              <a:rPr lang="ru-RU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громадян</a:t>
            </a:r>
            <a:r>
              <a:rPr lang="ru-RU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Нехай </a:t>
            </a:r>
            <a:r>
              <a:rPr lang="ru-RU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наші</a:t>
            </a:r>
            <a:r>
              <a:rPr lang="ru-RU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захисники</a:t>
            </a:r>
            <a:r>
              <a:rPr lang="ru-RU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завжди</a:t>
            </a:r>
            <a:r>
              <a:rPr lang="ru-RU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будуть</a:t>
            </a:r>
            <a:r>
              <a:rPr lang="ru-RU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здорові</a:t>
            </a:r>
            <a:r>
              <a:rPr lang="ru-RU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міцні</a:t>
            </a:r>
            <a:r>
              <a:rPr lang="ru-RU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їхні</a:t>
            </a:r>
            <a:r>
              <a:rPr lang="ru-RU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зусилля</a:t>
            </a:r>
            <a:r>
              <a:rPr lang="ru-RU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будуть</a:t>
            </a:r>
            <a:r>
              <a:rPr lang="ru-RU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визнані</a:t>
            </a:r>
            <a:r>
              <a:rPr lang="ru-RU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поважані</a:t>
            </a:r>
            <a:r>
              <a:rPr lang="ru-RU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sz="1600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2320EE0C-0693-47D7-A5F6-87C3825F9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814805"/>
            <a:ext cx="5972174" cy="56456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dirty="0" err="1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Волонтерство</a:t>
            </a:r>
            <a:endParaRPr lang="uk-UA" sz="2000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 відвідуємо наших захисників на фронті. Основні напрямки Донеччина та Херсонщина. Доставляємо продуктові набори, дитячі іграшки, речі першої необхідності, медикаменти та ліки для бійців.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підтримки Сергія Артеменка адресну продуктову допомогу отримали більше 1500 малозабезпечених сімей.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Долучився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благодійного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концерту на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підтримку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табору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патріотичного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виховання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дітей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юнацтва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"Край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Сіроманців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Такі заходи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допомають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зрозуміти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патріотизм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слова, а й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дії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Разом з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друзями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прийняв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участь у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благодійному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аукціоні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збір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коштів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Збройних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сил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Разом з командою організували масштабний благодійний ярмарок-аукціон на підтримку наших захисників. Співорганізатори благодійні і громадські організації, школи Дніпровського району №234, №246, №184, №98, №224, СЮТ, клуб «Райдуга», ресторан «</a:t>
            </a:r>
            <a:r>
              <a:rPr lang="uk-UA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Грин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Гарден». Спільними зусиллями нам вдалося зібрати 275 </a:t>
            </a:r>
            <a:r>
              <a:rPr lang="uk-UA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тис.грн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 ці кошти відремонтували </a:t>
            </a:r>
            <a:r>
              <a:rPr lang="uk-UA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квадрокоптер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Mavic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придбали новий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Mavic 3 Combo, 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супутниковий модем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Starlink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генератор, два комплекти захисних касок і навушників та доставили все це на передову.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220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Контакти </a:t>
            </a:r>
            <a:endParaRPr lang="ru-RU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319314" y="1333047"/>
            <a:ext cx="11553371" cy="53943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uk-UA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uk-UA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ГРОМАДСЬКІ ПРИЙМАЛЬНІ РОЗТАШОВАНІ: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вул. Миколи Кибальчича, 13б (к.111) щосереди 10:00-15:00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проспект Романа Шухевича, 4а (к.4)  щоп’ятниці 10:00-15:00</a:t>
            </a:r>
          </a:p>
          <a:p>
            <a:pPr marL="0" indent="0" algn="just">
              <a:buNone/>
            </a:pPr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https://www.facebook.com/groups/430777627360860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https://www.facebook.com/profile.php?id=100010039752559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uk-UA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096-073-80-43</a:t>
            </a:r>
          </a:p>
          <a:p>
            <a:pPr marL="0" indent="0" algn="r">
              <a:buNone/>
            </a:pPr>
            <a:endParaRPr lang="uk-UA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uk-UA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Артеменко Сергій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95" y="3429000"/>
            <a:ext cx="609600" cy="60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5" y="40302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8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857" y="365125"/>
            <a:ext cx="11393714" cy="1460500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  <a:t>Програма соціально-економічного розвитку м. Києва 2023рік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2857" y="1825625"/>
            <a:ext cx="5998754" cy="435133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Житлово комунальне господарство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капітальний ремонт покрівель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ремонт електрощитових 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заміна вікон 		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асфальтування та ремонт доріг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проектування на реконструкцію ліфтів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ремонт </a:t>
            </a:r>
            <a:r>
              <a:rPr lang="uk-UA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укриттів</a:t>
            </a:r>
            <a:endParaRPr lang="uk-UA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капітальний ремонт інженерних мереж</a:t>
            </a:r>
          </a:p>
          <a:p>
            <a:pPr marL="0" indent="0" algn="ctr">
              <a:buNone/>
            </a:pPr>
            <a:endParaRPr lang="uk-UA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uk-UA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uk-UA" sz="4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uk-UA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4268" y="1825625"/>
            <a:ext cx="5762748" cy="469129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ремонт </a:t>
            </a:r>
            <a:r>
              <a:rPr lang="uk-UA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укриттів</a:t>
            </a:r>
            <a:endParaRPr lang="uk-UA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ремонт фасадів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заміна вікон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uk-UA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Благоустрій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капітальний ремонт парків </a:t>
            </a:r>
            <a:r>
              <a:rPr lang="uk-UA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Радунка</a:t>
            </a:r>
            <a:r>
              <a:rPr lang="uk-UA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Перемога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капітальний ремонт скверу по вул. </a:t>
            </a:r>
            <a:r>
              <a:rPr lang="uk-UA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П.Вершигори</a:t>
            </a:r>
            <a:r>
              <a:rPr lang="uk-UA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навпроти будинку 5 </a:t>
            </a:r>
          </a:p>
          <a:p>
            <a:pPr marL="0" indent="0" algn="just">
              <a:buNone/>
            </a:pPr>
            <a:endParaRPr lang="uk-UA" sz="240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uk-UA" sz="240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7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18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>
                <a:solidFill>
                  <a:srgbClr val="FF0000"/>
                </a:solidFill>
                <a:latin typeface="Arial Black" panose="020B0A04020102020204" pitchFamily="34" charset="0"/>
              </a:rPr>
              <a:t>ЖКГ - капітальний ремонт покрівель </a:t>
            </a:r>
            <a:br>
              <a:rPr lang="uk-UA" sz="4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0" y="1143808"/>
            <a:ext cx="5419007" cy="2754501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пр-т Р. Шухевича, 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пр-т Р. Шухевича, 24-в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просп</a:t>
            </a: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Воскресенський, 40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просп</a:t>
            </a: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Воскресенський, 44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вул. І. </a:t>
            </a:r>
            <a:r>
              <a:rPr lang="uk-UA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Бекешкіної</a:t>
            </a: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18-б	</a:t>
            </a:r>
            <a:endParaRPr lang="uk-UA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uk-UA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84" y="2030833"/>
            <a:ext cx="1650506" cy="1815882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58781" y="1498299"/>
            <a:ext cx="2002628" cy="15019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817" y="1382064"/>
            <a:ext cx="1356089" cy="18081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084" y="1747725"/>
            <a:ext cx="1568655" cy="20915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98448" y="1028055"/>
            <a:ext cx="839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  <a:t>ДО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72183" y="1101269"/>
            <a:ext cx="1081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  <a:t>ПІСЛЯ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6E04436-A3F5-4901-9E8C-CB529CE0A159}"/>
              </a:ext>
            </a:extLst>
          </p:cNvPr>
          <p:cNvSpPr/>
          <p:nvPr/>
        </p:nvSpPr>
        <p:spPr>
          <a:xfrm>
            <a:off x="948336" y="3962983"/>
            <a:ext cx="10111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solidFill>
                  <a:srgbClr val="FF0000"/>
                </a:solidFill>
                <a:latin typeface="Arial Black" panose="020B0A04020102020204" pitchFamily="34" charset="0"/>
              </a:rPr>
              <a:t>ЖКГ – заміна вікон</a:t>
            </a:r>
            <a:endParaRPr lang="ru-RU" sz="3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F872C7-5452-47F1-9A7C-15C733F8AC9D}"/>
              </a:ext>
            </a:extLst>
          </p:cNvPr>
          <p:cNvSpPr/>
          <p:nvPr/>
        </p:nvSpPr>
        <p:spPr>
          <a:xfrm rot="10800000" flipV="1">
            <a:off x="269269" y="3898309"/>
            <a:ext cx="7172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вул. І. </a:t>
            </a:r>
            <a:r>
              <a:rPr lang="uk-UA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Бекешкіної</a:t>
            </a:r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18-б</a:t>
            </a:r>
            <a:endParaRPr lang="ru-RU" sz="28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DDD9D8-ED68-4C68-BEA3-AF63AE3200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337" y="4828673"/>
            <a:ext cx="1248151" cy="166420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29BBF10-CEC9-4D9E-A5BC-0E4AAFA31B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01" y="4245276"/>
            <a:ext cx="1768103" cy="235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6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278040"/>
            <a:ext cx="11146970" cy="48339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>
                <a:solidFill>
                  <a:srgbClr val="FF0000"/>
                </a:solidFill>
                <a:latin typeface="Arial Black" panose="020B0A04020102020204" pitchFamily="34" charset="0"/>
              </a:rPr>
              <a:t>ЖКГ – асфальтування та ремонт доріг</a:t>
            </a:r>
            <a:r>
              <a:rPr lang="uk-UA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7196" y="788041"/>
            <a:ext cx="6644020" cy="3129378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uk-UA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просп. Р. Шухевича, 4 (</a:t>
            </a:r>
            <a:r>
              <a:rPr lang="ru-RU" sz="8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частково</a:t>
            </a:r>
            <a:r>
              <a:rPr lang="ru-RU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8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просп. Р. Шухевича, 6</a:t>
            </a:r>
            <a:endParaRPr lang="uk-UA" sz="8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просп. Р. Шухевича, 8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просп. М. Кибальчича, 13-б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просп. </a:t>
            </a:r>
            <a:r>
              <a:rPr lang="ru-RU" sz="8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Воскресенський</a:t>
            </a:r>
            <a:r>
              <a:rPr lang="ru-RU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8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перетину</a:t>
            </a:r>
            <a:r>
              <a:rPr lang="ru-RU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8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</a:t>
            </a:r>
            <a:r>
              <a:rPr lang="ru-RU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8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І.Бекешкіної</a:t>
            </a:r>
            <a:endParaRPr lang="ru-RU" sz="8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просп. </a:t>
            </a:r>
            <a:r>
              <a:rPr lang="ru-RU" sz="8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Воскресенський</a:t>
            </a:r>
            <a:endParaRPr lang="ru-RU" sz="8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перетин</a:t>
            </a:r>
            <a:r>
              <a:rPr lang="ru-RU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</a:t>
            </a:r>
            <a:r>
              <a:rPr lang="ru-RU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Е. </a:t>
            </a:r>
            <a:r>
              <a:rPr lang="ru-RU" sz="8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Вільде</a:t>
            </a:r>
            <a:r>
              <a:rPr lang="ru-RU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8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</a:t>
            </a:r>
            <a:r>
              <a:rPr lang="ru-RU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О. Дашкевича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17250" y="4112409"/>
            <a:ext cx="11571550" cy="483392"/>
          </a:xfrm>
        </p:spPr>
        <p:txBody>
          <a:bodyPr>
            <a:normAutofit fontScale="25000" lnSpcReduction="20000"/>
          </a:bodyPr>
          <a:lstStyle/>
          <a:p>
            <a:pPr marL="0" lvl="0" indent="0" algn="r">
              <a:buNone/>
            </a:pPr>
            <a:r>
              <a:rPr lang="uk-UA" sz="1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Організовано клумби кругового руху: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uk-UA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8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перетин </a:t>
            </a:r>
            <a:r>
              <a:rPr lang="uk-UA" sz="8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вул.М.Кибальчича</a:t>
            </a:r>
            <a:r>
              <a:rPr lang="uk-UA" sz="8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uk-UA" sz="8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вул.І.Бекешкіної</a:t>
            </a:r>
            <a:r>
              <a:rPr lang="uk-UA" sz="8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uk-UA" sz="8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перетин </a:t>
            </a:r>
            <a:r>
              <a:rPr lang="uk-UA" sz="8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вул.Вільде</a:t>
            </a:r>
            <a:r>
              <a:rPr lang="uk-UA" sz="8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uk-UA" sz="8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вул.І.Бекешкіної</a:t>
            </a:r>
            <a:r>
              <a:rPr lang="uk-UA" sz="8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8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перетин</a:t>
            </a:r>
            <a:r>
              <a:rPr lang="ru-RU" sz="8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вул.І.Бекешкіної-вул.І.Микитенка</a:t>
            </a:r>
            <a:endParaRPr lang="ru-RU" sz="8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9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За нашим клопотання замінено опори зовнішнього освітлення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9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вул. Івана Микитенка</a:t>
            </a:r>
            <a:endParaRPr lang="uk-UA" sz="8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EF6531-9778-44E0-950C-7DA35895CE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026" y="2102775"/>
            <a:ext cx="1325917" cy="17678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C87EBF-D24A-4620-9AF4-5B59057B68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52" y="887743"/>
            <a:ext cx="1432448" cy="19099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207CA64-D6D4-4F39-BCAE-5BACBD8AA4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968" y="1619384"/>
            <a:ext cx="2272682" cy="170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68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72457"/>
            <a:ext cx="11136086" cy="210881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  <a:t>ЖКГ –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ремонт </a:t>
            </a:r>
            <a:r>
              <a:rPr lang="ru-RU" dirty="0" err="1">
                <a:solidFill>
                  <a:srgbClr val="FF0000"/>
                </a:solidFill>
                <a:latin typeface="Arial Black" panose="020B0A04020102020204" pitchFamily="34" charset="0"/>
              </a:rPr>
              <a:t>найпростіших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 Black" panose="020B0A04020102020204" pitchFamily="34" charset="0"/>
              </a:rPr>
              <a:t>укриттів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 та </a:t>
            </a:r>
            <a:r>
              <a:rPr lang="ru-RU" dirty="0" err="1">
                <a:solidFill>
                  <a:srgbClr val="FF0000"/>
                </a:solidFill>
                <a:latin typeface="Arial Black" panose="020B0A04020102020204" pitchFamily="34" charset="0"/>
              </a:rPr>
              <a:t>захисних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 Black" panose="020B0A04020102020204" pitchFamily="34" charset="0"/>
              </a:rPr>
              <a:t>споруд</a:t>
            </a:r>
            <a:b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br>
              <a:rPr lang="uk-UA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17714" y="1926454"/>
            <a:ext cx="5802086" cy="425240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просп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Воскресенський, 48б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просп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Воскресенський, 50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просп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Воскресенський, 50б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вул. </a:t>
            </a:r>
            <a:r>
              <a:rPr lang="uk-UA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М.Кибальчича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7а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вул. </a:t>
            </a:r>
            <a:r>
              <a:rPr lang="uk-UA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М.Кибальчича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7б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вул. </a:t>
            </a:r>
            <a:r>
              <a:rPr lang="uk-UA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М.Кибальчича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9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вул.Будівельників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35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8150A3-5E1B-4115-9196-EF315D6398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866" y="1694077"/>
            <a:ext cx="2014491" cy="26859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9193A6-13DF-4C97-82B4-E77AA71DF9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315" y="1223314"/>
            <a:ext cx="2367563" cy="31567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36F885B-7B65-4C63-8BD2-9F2A186E5B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43" y="4402197"/>
            <a:ext cx="1723352" cy="229780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79244BF-FB8A-4ABA-9C6E-28A30CAF97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323" y="3217426"/>
            <a:ext cx="2313676" cy="308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1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487" y="365125"/>
            <a:ext cx="11335656" cy="908957"/>
          </a:xfrm>
        </p:spPr>
        <p:txBody>
          <a:bodyPr>
            <a:noAutofit/>
          </a:bodyPr>
          <a:lstStyle/>
          <a:p>
            <a:pPr algn="ctr"/>
            <a:r>
              <a:rPr lang="uk-UA" sz="3400" b="1" dirty="0">
                <a:solidFill>
                  <a:srgbClr val="FF0000"/>
                </a:solidFill>
                <a:latin typeface="Arial Black" panose="020B0A04020102020204" pitchFamily="34" charset="0"/>
              </a:rPr>
              <a:t>ЖКГ – </a:t>
            </a:r>
            <a:r>
              <a:rPr lang="ru-RU" sz="3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капітальний</a:t>
            </a:r>
            <a:r>
              <a:rPr lang="ru-RU" sz="3400" b="1" dirty="0">
                <a:solidFill>
                  <a:srgbClr val="FF0000"/>
                </a:solidFill>
                <a:latin typeface="Arial Black" panose="020B0A04020102020204" pitchFamily="34" charset="0"/>
              </a:rPr>
              <a:t> ремонт </a:t>
            </a:r>
            <a:r>
              <a:rPr lang="ru-RU" sz="3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електрощитових</a:t>
            </a:r>
            <a:endParaRPr lang="ru-RU" sz="3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1951" y="4013572"/>
            <a:ext cx="5550407" cy="2368939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М.Кибальчича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3-а (1-4пар)</a:t>
            </a:r>
            <a:endParaRPr lang="uk-U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М.Кибальчича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15 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М.Кибальчича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15-а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П.Вершигори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 (6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парадне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7FD6C8-F454-4D28-AA8C-8384CCA6E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782" y="3979603"/>
            <a:ext cx="1668810" cy="23840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FF1BDF-51DD-4969-9748-8105B49631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74" y="1140309"/>
            <a:ext cx="3099121" cy="205872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AF2D7AC-21AA-42DC-AD7F-9C68392793B1}"/>
              </a:ext>
            </a:extLst>
          </p:cNvPr>
          <p:cNvSpPr/>
          <p:nvPr/>
        </p:nvSpPr>
        <p:spPr>
          <a:xfrm>
            <a:off x="678905" y="1143000"/>
            <a:ext cx="70843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П.Вершигори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3б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П.Вершигори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7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Райдужна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2б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просп.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Воскресенський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40а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просп.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Воскресенський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42а</a:t>
            </a:r>
            <a:endParaRPr lang="ru-RU" sz="28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86AED5-B993-4962-8C27-81455802C96E}"/>
              </a:ext>
            </a:extLst>
          </p:cNvPr>
          <p:cNvSpPr/>
          <p:nvPr/>
        </p:nvSpPr>
        <p:spPr>
          <a:xfrm>
            <a:off x="290362" y="3490353"/>
            <a:ext cx="11222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ЖКГ - </a:t>
            </a:r>
            <a:r>
              <a:rPr lang="uk-UA" sz="28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розроблено проекти на реконструкцію ліфтів  </a:t>
            </a:r>
          </a:p>
        </p:txBody>
      </p:sp>
    </p:spTree>
    <p:extLst>
      <p:ext uri="{BB962C8B-B14F-4D97-AF65-F5344CB8AC3E}">
        <p14:creationId xmlns:p14="http://schemas.microsoft.com/office/powerpoint/2010/main" val="598696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487" y="365125"/>
            <a:ext cx="11335656" cy="908957"/>
          </a:xfrm>
        </p:spPr>
        <p:txBody>
          <a:bodyPr>
            <a:noAutofit/>
          </a:bodyPr>
          <a:lstStyle/>
          <a:p>
            <a:pPr algn="ctr"/>
            <a:r>
              <a:rPr lang="uk-UA" sz="3400" b="1" dirty="0">
                <a:solidFill>
                  <a:srgbClr val="FF0000"/>
                </a:solidFill>
                <a:latin typeface="Arial Black" panose="020B0A04020102020204" pitchFamily="34" charset="0"/>
              </a:rPr>
              <a:t>ЖКГ – </a:t>
            </a:r>
            <a:r>
              <a:rPr lang="ru-RU" sz="3400" b="1" dirty="0">
                <a:solidFill>
                  <a:srgbClr val="FF0000"/>
                </a:solidFill>
                <a:latin typeface="Arial Black" panose="020B0A04020102020204" pitchFamily="34" charset="0"/>
              </a:rPr>
              <a:t>КАПІТАЛЬНИЙ РЕМОНТ ІНЖЕНЕРНИХ МЕРЕЖ (ХВП, ГВП, ЦО, КАНАЛІЗАЦІЯ) ЖБ</a:t>
            </a:r>
            <a:endParaRPr lang="ru-RU" sz="3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AF2D7AC-21AA-42DC-AD7F-9C68392793B1}"/>
              </a:ext>
            </a:extLst>
          </p:cNvPr>
          <p:cNvSpPr/>
          <p:nvPr/>
        </p:nvSpPr>
        <p:spPr>
          <a:xfrm>
            <a:off x="3675355" y="1438183"/>
            <a:ext cx="534435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просп.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Воскресенський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46/2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П.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Вершигори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П.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Вершигори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5-а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П.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Вершигори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9а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М. Кибальчича, 9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Е.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Вільде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ru-RU" sz="28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08EC22E-5CD9-4CCA-9BEB-99E13463FA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355" y="4360452"/>
            <a:ext cx="4238241" cy="23673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6BFABF-4A91-45C5-A908-CD15C66ABD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335" y="2479174"/>
            <a:ext cx="3318808" cy="24891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5AF856E-B21D-4949-8CD8-DE251215B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" y="1922763"/>
            <a:ext cx="2778082" cy="360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55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"/>
            <a:ext cx="10515600" cy="1012825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Arial Black" panose="020B0A04020102020204" pitchFamily="34" charset="0"/>
              </a:rPr>
              <a:t>Освіта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idx="1"/>
          </p:nvPr>
        </p:nvSpPr>
        <p:spPr>
          <a:xfrm>
            <a:off x="192088" y="1035007"/>
            <a:ext cx="5980112" cy="1841358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uk-UA" sz="26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Капітальний ремонт </a:t>
            </a:r>
            <a:r>
              <a:rPr lang="uk-UA" sz="2600" dirty="0" err="1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укриттів</a:t>
            </a:r>
            <a:endParaRPr lang="uk-UA" sz="2600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СШ 246, </a:t>
            </a:r>
            <a:r>
              <a:rPr lang="ru-RU" sz="24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</a:t>
            </a:r>
            <a:r>
              <a:rPr lang="ru-RU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М.Кибальчича</a:t>
            </a:r>
            <a:r>
              <a:rPr lang="ru-RU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7</a:t>
            </a:r>
          </a:p>
          <a:p>
            <a:pPr marL="342900" lvl="1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СШ 234, </a:t>
            </a:r>
            <a:r>
              <a:rPr lang="ru-RU" sz="24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</a:t>
            </a:r>
            <a:r>
              <a:rPr lang="ru-RU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Райдужна</a:t>
            </a:r>
            <a:r>
              <a:rPr lang="ru-RU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uk-UA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uk-UA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3"/>
          </p:nvPr>
        </p:nvSpPr>
        <p:spPr>
          <a:xfrm>
            <a:off x="6471821" y="1121546"/>
            <a:ext cx="5282215" cy="1967883"/>
          </a:xfrm>
        </p:spPr>
        <p:txBody>
          <a:bodyPr>
            <a:normAutofit fontScale="92500" lnSpcReduction="10000"/>
          </a:bodyPr>
          <a:lstStyle/>
          <a:p>
            <a:r>
              <a:rPr lang="uk-UA" sz="26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Утеплення фасадів</a:t>
            </a:r>
          </a:p>
          <a:p>
            <a:pPr marL="342900" lvl="1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СШ 246, </a:t>
            </a:r>
            <a:r>
              <a:rPr lang="ru-RU" sz="24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</a:t>
            </a:r>
            <a:r>
              <a:rPr lang="ru-RU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М.Кибальчича</a:t>
            </a:r>
            <a:r>
              <a:rPr lang="ru-RU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7</a:t>
            </a:r>
          </a:p>
          <a:p>
            <a:pPr marL="342900" lvl="1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СШ 234, </a:t>
            </a:r>
            <a:r>
              <a:rPr lang="ru-RU" sz="24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</a:t>
            </a:r>
            <a:r>
              <a:rPr lang="ru-RU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Райдужна</a:t>
            </a:r>
            <a:r>
              <a:rPr lang="ru-RU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12</a:t>
            </a:r>
          </a:p>
          <a:p>
            <a:pPr marL="342900" lvl="1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СШ 224, </a:t>
            </a:r>
            <a:r>
              <a:rPr lang="ru-RU" sz="24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</a:t>
            </a:r>
            <a:r>
              <a:rPr lang="ru-RU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М.Кибальчича</a:t>
            </a:r>
            <a:r>
              <a:rPr lang="ru-RU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</a:t>
            </a:r>
          </a:p>
          <a:p>
            <a:pPr marL="342900" lvl="1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СШ 184, </a:t>
            </a:r>
            <a:r>
              <a:rPr lang="ru-RU" sz="24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вул.Е.Вільде</a:t>
            </a:r>
            <a:r>
              <a:rPr lang="ru-RU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DA5DD430-63F3-46F3-9607-E50A5EB8E2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06445" y="2013138"/>
            <a:ext cx="2163932" cy="4533954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2FE15F-06FE-4EAA-A4F2-3F551B673C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8" y="4591378"/>
            <a:ext cx="2670809" cy="20031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CEA5BE-F639-45EC-BCD1-14244B20CB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14" y="2359548"/>
            <a:ext cx="2670809" cy="20031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08F334-8E6F-478B-A63C-AC406EE02F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144" y="3830715"/>
            <a:ext cx="3166369" cy="237477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1641E1-F262-4D12-AFC7-FFD0741A6EF6}"/>
              </a:ext>
            </a:extLst>
          </p:cNvPr>
          <p:cNvSpPr/>
          <p:nvPr/>
        </p:nvSpPr>
        <p:spPr>
          <a:xfrm>
            <a:off x="6821434" y="5682272"/>
            <a:ext cx="433455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Заміна вікон</a:t>
            </a:r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СШ 184,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вул.Е.Вільде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133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39800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  <a:t>Благоустрій зон відпочинку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60124" y="1393794"/>
            <a:ext cx="8868793" cy="143818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Продовження ремонту парку «Перемога»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Продовження ремонту парку навколо озера </a:t>
            </a:r>
            <a:r>
              <a:rPr lang="uk-UA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Радунка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Благоустрій скверу по вул. Петра Вершигори навпроти будинку 5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C654C4F-9AA4-4214-AACC-80D7ED9501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67" y="2802103"/>
            <a:ext cx="10789960" cy="36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461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2139</TotalTime>
  <Words>1050</Words>
  <Application>Microsoft Office PowerPoint</Application>
  <PresentationFormat>Широкоэкранный</PresentationFormat>
  <Paragraphs>118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Wingdings</vt:lpstr>
      <vt:lpstr>Тема Office</vt:lpstr>
      <vt:lpstr>   ЗВІТ  депутата Київської міської ради  АРТЕМЕНКА Сергія Вікторовича  </vt:lpstr>
      <vt:lpstr>Програма соціально-економічного розвитку м. Києва 2023рік</vt:lpstr>
      <vt:lpstr>ЖКГ - капітальний ремонт покрівель  </vt:lpstr>
      <vt:lpstr>ЖКГ – асфальтування та ремонт доріг </vt:lpstr>
      <vt:lpstr>ЖКГ – ремонт найпростіших укриттів та захисних споруд   </vt:lpstr>
      <vt:lpstr>ЖКГ – капітальний ремонт електрощитових</vt:lpstr>
      <vt:lpstr>ЖКГ – КАПІТАЛЬНИЙ РЕМОНТ ІНЖЕНЕРНИХ МЕРЕЖ (ХВП, ГВП, ЦО, КАНАЛІЗАЦІЯ) ЖБ</vt:lpstr>
      <vt:lpstr>Освіта</vt:lpstr>
      <vt:lpstr>Благоустрій зон відпочинку</vt:lpstr>
      <vt:lpstr>Міська цільова програма «Турбота. Назустріч киянам» </vt:lpstr>
      <vt:lpstr>Життя у Дніпровському районі</vt:lpstr>
      <vt:lpstr>Контакти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про роботу Депутата Київської міської ради  І – е півріччя</dc:title>
  <dc:creator>Юля</dc:creator>
  <cp:lastModifiedBy>Lenovo</cp:lastModifiedBy>
  <cp:revision>127</cp:revision>
  <cp:lastPrinted>2023-12-07T11:30:59Z</cp:lastPrinted>
  <dcterms:created xsi:type="dcterms:W3CDTF">2017-06-01T07:39:46Z</dcterms:created>
  <dcterms:modified xsi:type="dcterms:W3CDTF">2023-12-13T11:01:33Z</dcterms:modified>
</cp:coreProperties>
</file>