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9" r:id="rId8"/>
    <p:sldId id="261" r:id="rId9"/>
    <p:sldId id="270" r:id="rId10"/>
    <p:sldId id="266" r:id="rId11"/>
    <p:sldId id="273" r:id="rId12"/>
    <p:sldId id="279" r:id="rId13"/>
    <p:sldId id="28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21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  <p15:guide id="4" pos="4725" userDrawn="1">
          <p15:clr>
            <a:srgbClr val="A4A3A4"/>
          </p15:clr>
        </p15:guide>
        <p15:guide id="5" pos="71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72"/>
      </p:cViewPr>
      <p:guideLst>
        <p:guide orient="horz" pos="2160"/>
        <p:guide pos="121"/>
        <p:guide orient="horz" pos="2251"/>
        <p:guide pos="4725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06C-504A-4485-A829-8F089DE5DCEF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40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06C-504A-4485-A829-8F089DE5DCEF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5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06C-504A-4485-A829-8F089DE5DCEF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0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06C-504A-4485-A829-8F089DE5DCEF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06C-504A-4485-A829-8F089DE5DCEF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98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06C-504A-4485-A829-8F089DE5DCEF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47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06C-504A-4485-A829-8F089DE5DCEF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1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06C-504A-4485-A829-8F089DE5DCEF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5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06C-504A-4485-A829-8F089DE5DCEF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85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06C-504A-4485-A829-8F089DE5DCEF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6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06C-504A-4485-A829-8F089DE5DCEF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7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BE06C-504A-4485-A829-8F089DE5DCEF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7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mr.gov.ua/uk/content/proekt-rishennya-kyyivskoyi-miskoyi-rady-10323" TargetMode="External"/><Relationship Id="rId2" Type="http://schemas.openxmlformats.org/officeDocument/2006/relationships/hyperlink" Target="https://kmr.gov.ua/uk/content/proekt-rishennya-kyyivskoyi-miskoyi-rady-11785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kmr.gov.ua/uk/content/rishennya-kyyivskoyi-miskoyi-rady-716" TargetMode="External"/><Relationship Id="rId4" Type="http://schemas.openxmlformats.org/officeDocument/2006/relationships/hyperlink" Target="https://kmr.gov.ua/uk/content/proekt-rishennya-kyyivskoyi-miskoyi-rady-489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10039752559" TargetMode="External"/><Relationship Id="rId2" Type="http://schemas.openxmlformats.org/officeDocument/2006/relationships/hyperlink" Target="https://www.facebook.com/groups/43077762736086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143" y="159657"/>
            <a:ext cx="11669486" cy="4136572"/>
          </a:xfrm>
        </p:spPr>
        <p:txBody>
          <a:bodyPr>
            <a:normAutofit fontScale="90000"/>
          </a:bodyPr>
          <a:lstStyle/>
          <a:p>
            <a:br>
              <a:rPr lang="uk-UA" b="1" dirty="0">
                <a:solidFill>
                  <a:srgbClr val="FF0000"/>
                </a:solidFill>
              </a:rPr>
            </a:br>
            <a:br>
              <a:rPr lang="uk-UA" b="1" dirty="0">
                <a:solidFill>
                  <a:srgbClr val="FF0000"/>
                </a:solidFill>
              </a:rPr>
            </a:br>
            <a:br>
              <a:rPr lang="uk-UA" b="1" dirty="0">
                <a:solidFill>
                  <a:srgbClr val="FF0000"/>
                </a:solidFill>
              </a:rPr>
            </a:br>
            <a:r>
              <a:rPr lang="uk-UA" sz="5300" b="1" dirty="0">
                <a:solidFill>
                  <a:srgbClr val="FF0000"/>
                </a:solidFill>
                <a:latin typeface="Arial Black" panose="020B0A04020102020204" pitchFamily="34" charset="0"/>
              </a:rPr>
              <a:t>ЗВІТ </a:t>
            </a:r>
            <a:br>
              <a:rPr lang="uk-UA" sz="53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sz="5300" b="1" dirty="0">
                <a:solidFill>
                  <a:srgbClr val="FF0000"/>
                </a:solidFill>
                <a:latin typeface="Arial Black" panose="020B0A04020102020204" pitchFamily="34" charset="0"/>
              </a:rPr>
              <a:t>депутата Київської міської ради </a:t>
            </a:r>
            <a:br>
              <a:rPr lang="uk-UA" sz="53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sz="5300" b="1" dirty="0">
                <a:solidFill>
                  <a:srgbClr val="FF0000"/>
                </a:solidFill>
                <a:latin typeface="Arial Black" panose="020B0A04020102020204" pitchFamily="34" charset="0"/>
              </a:rPr>
              <a:t>АРТЕМЕНКА Сергія Вікторовича</a:t>
            </a:r>
            <a:br>
              <a:rPr lang="uk-UA" sz="53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uk-UA" sz="67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67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2342" y="5965371"/>
            <a:ext cx="8795657" cy="696686"/>
          </a:xfrm>
        </p:spPr>
        <p:txBody>
          <a:bodyPr>
            <a:normAutofit lnSpcReduction="10000"/>
          </a:bodyPr>
          <a:lstStyle/>
          <a:p>
            <a:r>
              <a:rPr lang="uk-UA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Київ 2020</a:t>
            </a:r>
            <a:endParaRPr lang="ru-RU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17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Міська цільова програма «Турбота. Назустріч киянам» 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11" y="1825625"/>
            <a:ext cx="11482252" cy="474934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Поданих заяв до департаменту соціальної політики – 159осіб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Кількість осіб, які отримали допомогу - 125чоловік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 заяв, які знаходяться на розгляді в департаменті соціальної політики з січня 2020року - 34 особи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3"/>
          <a:stretch/>
        </p:blipFill>
        <p:spPr>
          <a:xfrm>
            <a:off x="5141674" y="4366988"/>
            <a:ext cx="2144508" cy="2207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381" y="4501924"/>
            <a:ext cx="2548619" cy="1911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1" y="4614491"/>
            <a:ext cx="3477532" cy="16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03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85726"/>
            <a:ext cx="11248571" cy="800100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Життя у Дніпровському районі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8343" y="885826"/>
            <a:ext cx="5671457" cy="56456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Заходи 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Спільно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вихованцями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234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зібрали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традиційні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святкові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кошики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привітали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поранених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бійців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Великоднем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проходять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реабілітацію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Печерському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воєнному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госпіталі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Традиційно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передодні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великого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християнського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свята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Великодня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замовили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доставили 1800 пасок 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малозабезпечених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вествам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багатодітним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ветеранам, прихожанам,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працівникам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ЖЕД 409, 411, 412,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працівникам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ДСНС та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мешканцям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Дніпровського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мікрорайону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святкового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столу. 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Відкриття дворових спортивних полів після капітального ремонту за наступними адресами пр-ту </a:t>
            </a:r>
            <a:r>
              <a:rPr lang="uk-UA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Р.Шухевича</a:t>
            </a:r>
            <a:r>
              <a:rPr lang="uk-UA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та 14а</a:t>
            </a:r>
            <a:endParaRPr lang="ru-RU" sz="2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300" dirty="0" err="1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Волонтерство</a:t>
            </a:r>
            <a:endParaRPr lang="uk-UA" sz="23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Міжнародний день медичної сестри, спільно з ГО «Київський Пласт» передали медикам Київської міської клінічної лікарні № 3 та Центру первинної медико-санітарної допомоги № 1 Дніпровського району захисні пластикові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маски-щитки щоб убезпечити персонал в боротьбі з 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uk-UA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-19.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підтримки Благодійного фонду Порошенка та сприяння секретаря Київської міської ради </a:t>
            </a:r>
            <a:r>
              <a:rPr lang="uk-UA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Прокопіва</a:t>
            </a:r>
            <a:r>
              <a:rPr lang="uk-UA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Володимира забезпечили медиків Київської міської клінічної лікарні 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k-UA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за </a:t>
            </a:r>
            <a:r>
              <a:rPr lang="uk-UA" sz="2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адресою</a:t>
            </a:r>
            <a:r>
              <a:rPr lang="uk-UA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вул. П. Запорожця, 26, більше 1000шт, спеціальними повноцінними захисними костюмами.</a:t>
            </a:r>
            <a:endParaRPr lang="ru-RU" sz="2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2320EE0C-0693-47D7-A5F6-87C3825F9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885826"/>
            <a:ext cx="5972174" cy="56456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підтримки Партія Європейська Солідарність передали 100 костюмів до Київської міської клінічної лікарні №5.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Разом з колегами депутатами Дніпровського району, за сприяння Територіальної організації партії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"Європейська Солідарність" забезпечили масками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працівників первинної медико-санітарної ланки Дніпровського району.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Придбані мною більше 20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штук масок, за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волонтерів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роздані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мало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захищеним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верствам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округу,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мікрорайонів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Райдужний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Воскресенка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Разом з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🇺🇦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"Європейська Солідарність"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🇺🇦 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допомогою волонтерів, продовжуємо доставку та передачу продовольчих наборів від "Фонду Порошенка" </a:t>
            </a:r>
            <a:r>
              <a:rPr lang="uk-UA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малозахищеним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верствам населення, багатодітним сім’ям, сім’ям ветеранів АТО та ВВВ Дніпровського району!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Разом з Європейська Солідарність підготувала 5000 продуктових наборів, з яких більш як 500 отримають кияни.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сформовані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рахунок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Фонд Порошенка.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потребуєте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звертайтеся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волонтерської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Солідарність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доброта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об‘єднує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Ми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допомагаємо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малозахищеним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верствам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багатодітним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сім’ям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родинам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ветеранів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АТО та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Другої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світової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війни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2220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6687"/>
            <a:ext cx="10515600" cy="614363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Ініціативи та подання в Київській міській раді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463675"/>
            <a:ext cx="5849938" cy="5394325"/>
          </a:xfrm>
        </p:spPr>
        <p:txBody>
          <a:bodyPr>
            <a:noAutofit/>
          </a:bodyPr>
          <a:lstStyle/>
          <a:p>
            <a:pPr lvl="0"/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6226175" y="904875"/>
            <a:ext cx="5965825" cy="57864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Тому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задля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зробив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доповідь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запропонував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внести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зарахувати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пайового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внеску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сплачена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майбутній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сьогоднішній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день в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Києві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6,5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тисяч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МАФів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рази на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НАПЕРЕД за 6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місяців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сплачують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пайовий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внесок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Києва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Проект рішення Київської міської ради №913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 деякі питання сплати пайової участі (внеску) за договорами щодо пайової участі в утриманні об’єктів благоустрою )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uk-UA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Проект рішення Київської міської ради №1654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 розірвання договору оренди земельної ділянки від 30.01.2008 №66-6-00448, укладеного між Київською міською радою та товариством з обмеженою відповідальністю «ФІНДЖЕК» та надання земельній ділянці статусу скверу)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uk-UA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Проект рішення Київської міської ради № 3119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 питання використання нежитлового будинку № 1 на вул.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Межигірській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Подільському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міста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Києва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t">
              <a:buNone/>
            </a:pPr>
            <a:r>
              <a:rPr lang="uk-U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Рішення Київської міської ради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uk-UA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Рішення №146/8316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 здійснення заходів щодо забезпечення освітлення території навчальних закладів в місті Києві )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92" y="781050"/>
            <a:ext cx="53702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Перші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кроки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виходу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нашої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карантину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дають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Відновлено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роботу АТ "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Ощадбанку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на п-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Генерала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Ватутіна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2а, за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наступним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графіком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вівторок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10:00-18:00,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п'ятниця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10:00-18:00,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обідня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перерва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14:00-15:00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Відновлено територію та три тенісних дворових столи для гри в настільний теніс.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400" b="1" dirty="0">
                <a:solidFill>
                  <a:srgbClr val="002060"/>
                </a:solidFill>
                <a:cs typeface="Arial" panose="020B0604020202020204" pitchFamily="34" charset="0"/>
              </a:rPr>
              <a:t>Проекти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поданих</a:t>
            </a:r>
            <a:r>
              <a:rPr lang="uk-UA" sz="2400" b="1" dirty="0">
                <a:solidFill>
                  <a:srgbClr val="002060"/>
                </a:solidFill>
                <a:cs typeface="Arial" panose="020B0604020202020204" pitchFamily="34" charset="0"/>
              </a:rPr>
              <a:t> рішень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Проект </a:t>
            </a:r>
            <a:r>
              <a:rPr lang="ru-RU" sz="16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рішення</a:t>
            </a:r>
            <a:r>
              <a:rPr lang="ru-RU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Київської</a:t>
            </a:r>
            <a:r>
              <a:rPr lang="ru-RU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міської</a:t>
            </a:r>
            <a:r>
              <a:rPr lang="ru-RU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ради №913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(Про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деякі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сплати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пайової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внеску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за договорами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пайової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утриманні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об’єктів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благоустрою). Проект, направлений на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малого та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середнього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підприємництва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м.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Києві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так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званих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МАФів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найбільше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постраждали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внаслідок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карантину через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Пандемію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та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завдяки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276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Кабінету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Міністрів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отримали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заборону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працювати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мінімум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18.03.2020 по 11.05.2020, а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деякі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довше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Наразі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підходить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термін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наперед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платити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наступну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але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більшість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навіть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відкрилися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через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продовження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карантину.</a:t>
            </a:r>
            <a:endParaRPr lang="uk-UA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79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Контакти </a:t>
            </a:r>
            <a:endParaRPr lang="ru-RU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319314" y="1333047"/>
            <a:ext cx="11553371" cy="53943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uk-UA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ГРОМАДСЬКІ ПРИЙМАЛЬНІ РОЗТАШОВАНІ: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вул. Миколи Кибальчича, 13б (к.106) щосереди 10:00-15:00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проспект Романа Шухевича, 4а (к.4)  щоп’ятниці 10:00-15:00</a:t>
            </a:r>
          </a:p>
          <a:p>
            <a:pPr marL="0" indent="0" algn="just">
              <a:buNone/>
            </a:pP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https://www.facebook.com/groups/430777627360860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https://www.facebook.com/profile.php?id=100010039752559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096-073-80-43</a:t>
            </a:r>
          </a:p>
          <a:p>
            <a:pPr marL="0" indent="0" algn="r">
              <a:buNone/>
            </a:pPr>
            <a:r>
              <a:rPr lang="uk-UA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Артеменко Сергій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5" y="3429000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5" y="40302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8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393714" cy="146050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Програма соціально-економічного розвитку м. Києва 2020рік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2857" y="1825625"/>
            <a:ext cx="5998754" cy="435133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3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Житлово комунальне господарство </a:t>
            </a:r>
          </a:p>
          <a:p>
            <a:pPr marL="0" indent="0">
              <a:buNone/>
            </a:pPr>
            <a:endParaRPr lang="uk-UA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електромереж 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покрівлі 	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дитячі/спортивні майданчики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футбольні поля 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вікна/двері 	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асфальтування 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ліфти 			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uk-UA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uk-UA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uk-UA" sz="4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uk-UA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4046" y="1920241"/>
            <a:ext cx="5812970" cy="45966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харчоблоків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фасадів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покрівель</a:t>
            </a:r>
          </a:p>
          <a:p>
            <a:pPr marL="0" indent="0" algn="ctr">
              <a:buNone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Благоустрій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будівництво </a:t>
            </a:r>
            <a:r>
              <a:rPr lang="uk-UA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бюветного</a:t>
            </a:r>
            <a:r>
              <a:rPr lang="uk-UA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комплексу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будівництво системи аерації та фонтану на озері </a:t>
            </a:r>
            <a:r>
              <a:rPr lang="uk-UA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Радунка</a:t>
            </a:r>
            <a:endParaRPr lang="uk-UA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капітальний ремонт парків </a:t>
            </a:r>
            <a:r>
              <a:rPr lang="uk-UA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Радунка</a:t>
            </a:r>
            <a:r>
              <a:rPr lang="uk-UA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Перемога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капітальний ремонт скверів по вул. </a:t>
            </a:r>
            <a:r>
              <a:rPr lang="uk-UA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П.Вершигори</a:t>
            </a:r>
            <a:r>
              <a:rPr lang="uk-UA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 та 9г</a:t>
            </a:r>
          </a:p>
          <a:p>
            <a:pPr marL="0" indent="0" algn="just">
              <a:buNone/>
            </a:pPr>
            <a:endParaRPr lang="uk-UA" sz="24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uk-UA" sz="24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7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92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ЖКГ - Капітальний ремонт покрівель </a:t>
            </a:r>
            <a:b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419" y="1430192"/>
            <a:ext cx="5892381" cy="5101237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пр-т Р. Шухевича, 10а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вул. П. Вершигори, 5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вул. П. Вершигори, 7А 	</a:t>
            </a:r>
            <a:endParaRPr lang="uk-U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uk-U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80" y="1831564"/>
            <a:ext cx="1696499" cy="186648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32" y="3543267"/>
            <a:ext cx="1136407" cy="15152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9534" y="2162727"/>
            <a:ext cx="2261998" cy="16964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93" y="4290313"/>
            <a:ext cx="1621294" cy="21617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272" y="2838317"/>
            <a:ext cx="1591879" cy="21225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834" y="4141975"/>
            <a:ext cx="1696498" cy="22619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94286" y="1430192"/>
            <a:ext cx="94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ДО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22376" y="1164491"/>
            <a:ext cx="129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ПІСЛЯ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16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372" y="203201"/>
            <a:ext cx="11625942" cy="1031662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ЖКГ - </a:t>
            </a:r>
            <a:r>
              <a:rPr lang="uk-UA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Заміна вікон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7371" y="1917576"/>
            <a:ext cx="7025500" cy="410148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вул. Карбишева, 20а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вул. </a:t>
            </a:r>
            <a:r>
              <a:rPr lang="uk-UA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Курнатовского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26 (5, 6, 7, 8пар.)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вул. </a:t>
            </a:r>
            <a:r>
              <a:rPr lang="uk-UA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Курнатовського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17а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вул. </a:t>
            </a:r>
            <a:r>
              <a:rPr lang="uk-UA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І.Микитенка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вул. </a:t>
            </a:r>
            <a:r>
              <a:rPr lang="uk-UA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Курнатовського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15б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вул. </a:t>
            </a:r>
            <a:r>
              <a:rPr lang="uk-UA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І.Микитенка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7в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п-т Р. Шухевича, 26 (11-13пар.)</a:t>
            </a:r>
          </a:p>
          <a:p>
            <a:pPr marL="0" lvl="0" indent="0" algn="ctr">
              <a:buNone/>
            </a:pPr>
            <a:endParaRPr lang="uk-U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71" y="1234863"/>
            <a:ext cx="1591333" cy="21217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733" y="2530255"/>
            <a:ext cx="1502767" cy="20036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17" y="3726078"/>
            <a:ext cx="3666309" cy="27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6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278039"/>
            <a:ext cx="1114697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ЖКГ - Облаштування майданчиків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3829" y="1603602"/>
            <a:ext cx="5685971" cy="4927827"/>
          </a:xfrm>
        </p:spPr>
        <p:txBody>
          <a:bodyPr/>
          <a:lstStyle/>
          <a:p>
            <a:pPr marL="0" lv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Дитячі майданчики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вул. П. Вершигори, 5а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п-т Р. Шухевича, 4а</a:t>
            </a:r>
            <a:endParaRPr lang="uk-UA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п-т Р. Шухевича, 6</a:t>
            </a:r>
            <a:endParaRPr lang="uk-UA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п-т Р. Шухевича, 26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б-р Перова, 38/1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б-р Перова, 42б</a:t>
            </a:r>
          </a:p>
          <a:p>
            <a:pPr lvl="0"/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6172200" y="1603602"/>
            <a:ext cx="5816600" cy="5055755"/>
          </a:xfrm>
        </p:spPr>
        <p:txBody>
          <a:bodyPr/>
          <a:lstStyle/>
          <a:p>
            <a:pPr marL="0" lv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Спортивні майданчики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вул.Г.Карбишева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20а		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вул.М.Кибальчича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21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вул.М.Кибальчича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вул. Райдужна, 22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п-т Р. Шухевича, 6</a:t>
            </a:r>
            <a:endParaRPr lang="uk-UA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Футбольні поля </a:t>
            </a:r>
          </a:p>
          <a:p>
            <a:pPr lvl="0" algn="r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п-т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 Шухевича, 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14а</a:t>
            </a:r>
          </a:p>
          <a:p>
            <a:pPr lvl="0" algn="r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п-т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 Шухевича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</a:t>
            </a:r>
          </a:p>
          <a:p>
            <a:pPr marL="0" lvl="0" indent="0">
              <a:buNone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0C1267-8A6E-4EF3-A14E-458B9D94F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89" y="1989234"/>
            <a:ext cx="2366530" cy="17748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AA057D-43AA-4CB4-9220-9685C655B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20" y="4320313"/>
            <a:ext cx="4749364" cy="23087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EDBB08-1BCD-4F78-90D5-170ADB19D5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2" y="4780743"/>
            <a:ext cx="2334248" cy="175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6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2457"/>
            <a:ext cx="11136086" cy="210881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ЖКГ -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КОШТИ ДЕП</a:t>
            </a:r>
            <a:r>
              <a:rPr lang="uk-UA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УТАТСЬКОГО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ФОНДУ АРТЕМЕНКА </a:t>
            </a:r>
            <a:r>
              <a:rPr lang="uk-UA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ВИТРАЧЕНО НА НАСТУПНІ ЗАЯВИ КИЯН</a:t>
            </a:r>
            <a:b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b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17714" y="1690688"/>
            <a:ext cx="5802086" cy="489879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Заміна поштових скриньок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пр-т </a:t>
            </a:r>
            <a:r>
              <a:rPr lang="uk-UA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Р.Шухевича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22 (8парадне)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пр-т </a:t>
            </a:r>
            <a:r>
              <a:rPr lang="uk-UA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Р.Шухевича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24 (1парадне)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пр-т </a:t>
            </a:r>
            <a:r>
              <a:rPr lang="uk-UA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Р.Шухевича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30а (1-11парадні)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uk-UA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Закупка матеріалу для виконання ремонту парадних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</a:rPr>
              <a:t> вул. </a:t>
            </a:r>
            <a:r>
              <a:rPr lang="ru-RU" dirty="0">
                <a:solidFill>
                  <a:srgbClr val="002060"/>
                </a:solidFill>
              </a:rPr>
              <a:t>К</a:t>
            </a:r>
            <a:r>
              <a:rPr lang="uk-UA" dirty="0" err="1">
                <a:solidFill>
                  <a:srgbClr val="002060"/>
                </a:solidFill>
              </a:rPr>
              <a:t>урнатовського</a:t>
            </a:r>
            <a:r>
              <a:rPr lang="ru-RU" dirty="0">
                <a:solidFill>
                  <a:srgbClr val="002060"/>
                </a:solidFill>
              </a:rPr>
              <a:t>, 22 (8</a:t>
            </a:r>
            <a:r>
              <a:rPr lang="uk-UA" dirty="0">
                <a:solidFill>
                  <a:srgbClr val="002060"/>
                </a:solidFill>
              </a:rPr>
              <a:t>парадне)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</a:rPr>
              <a:t>вул. Г.</a:t>
            </a:r>
            <a:r>
              <a:rPr lang="ru-RU" dirty="0" err="1">
                <a:solidFill>
                  <a:srgbClr val="002060"/>
                </a:solidFill>
              </a:rPr>
              <a:t>Карбишева</a:t>
            </a:r>
            <a:r>
              <a:rPr lang="ru-RU" dirty="0">
                <a:solidFill>
                  <a:srgbClr val="002060"/>
                </a:solidFill>
              </a:rPr>
              <a:t>, 22 (6</a:t>
            </a:r>
            <a:r>
              <a:rPr lang="uk-UA" dirty="0">
                <a:solidFill>
                  <a:srgbClr val="002060"/>
                </a:solidFill>
              </a:rPr>
              <a:t>парадне)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</a:rPr>
              <a:t>б-р </a:t>
            </a:r>
            <a:r>
              <a:rPr lang="ru-RU" dirty="0">
                <a:solidFill>
                  <a:srgbClr val="002060"/>
                </a:solidFill>
              </a:rPr>
              <a:t>Перова, 40 (1, 4парадні)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</a:rPr>
              <a:t>вул. М.</a:t>
            </a:r>
            <a:r>
              <a:rPr lang="ru-RU" dirty="0">
                <a:solidFill>
                  <a:srgbClr val="002060"/>
                </a:solidFill>
              </a:rPr>
              <a:t>К</a:t>
            </a:r>
            <a:r>
              <a:rPr lang="uk-UA" dirty="0" err="1">
                <a:solidFill>
                  <a:srgbClr val="002060"/>
                </a:solidFill>
              </a:rPr>
              <a:t>ибальчича</a:t>
            </a:r>
            <a:r>
              <a:rPr lang="ru-RU" dirty="0">
                <a:solidFill>
                  <a:srgbClr val="002060"/>
                </a:solidFill>
              </a:rPr>
              <a:t>, 6 (3, 7</a:t>
            </a:r>
            <a:r>
              <a:rPr lang="uk-UA" dirty="0">
                <a:solidFill>
                  <a:srgbClr val="002060"/>
                </a:solidFill>
              </a:rPr>
              <a:t>парадні)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74" y="2357659"/>
            <a:ext cx="1641573" cy="1231179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944" y="1945699"/>
            <a:ext cx="1232354" cy="16431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43"/>
          <a:stretch/>
        </p:blipFill>
        <p:spPr>
          <a:xfrm>
            <a:off x="7217548" y="4385598"/>
            <a:ext cx="1579923" cy="15453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8" r="15867" b="25502"/>
          <a:stretch/>
        </p:blipFill>
        <p:spPr>
          <a:xfrm>
            <a:off x="10340068" y="3478865"/>
            <a:ext cx="1360713" cy="311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1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487" y="365125"/>
            <a:ext cx="11335656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Arial Black" panose="020B0A04020102020204" pitchFamily="34" charset="0"/>
              </a:rPr>
              <a:t>ЖКГ – Заміна електрообладнання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286" y="1419225"/>
            <a:ext cx="11063514" cy="5228318"/>
          </a:xfrm>
        </p:spPr>
        <p:txBody>
          <a:bodyPr/>
          <a:lstStyle/>
          <a:p>
            <a:pPr marL="0" lvl="0" indent="0">
              <a:buNone/>
            </a:pPr>
            <a:r>
              <a:rPr lang="uk-UA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Заміна ліфтів 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п-т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Ватутіна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22а (1-4пар)</a:t>
            </a:r>
            <a:endParaRPr lang="uk-U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вул.Вершигори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5а (2пар)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вул.Вершигори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 (1пар)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п-т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Ватутіна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10а (2,3,4пар)</a:t>
            </a:r>
            <a:endParaRPr lang="uk-U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   </a:t>
            </a:r>
            <a:r>
              <a:rPr lang="ru-RU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Капітальний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 ремонт </a:t>
            </a:r>
            <a:r>
              <a:rPr lang="ru-RU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електрощитової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0" algn="r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М.Кибальчича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</a:p>
          <a:p>
            <a:pPr lvl="0" algn="r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М.Кибальчича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</a:t>
            </a:r>
          </a:p>
          <a:p>
            <a:pPr lvl="0" algn="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б-р Перова, 54</a:t>
            </a:r>
          </a:p>
          <a:p>
            <a:pPr lvl="0" algn="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б-р Перова, 56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7FD6C8-F454-4D28-AA8C-8384CCA6E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5" y="1280433"/>
            <a:ext cx="1787524" cy="25536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FF1BDF-51DD-4969-9748-8105B4963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4431833"/>
            <a:ext cx="3116943" cy="207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96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1012825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Arial Black" panose="020B0A04020102020204" pitchFamily="34" charset="0"/>
              </a:rPr>
              <a:t>Освіта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192088" y="1219199"/>
            <a:ext cx="5980112" cy="1783689"/>
          </a:xfrm>
        </p:spPr>
        <p:txBody>
          <a:bodyPr>
            <a:normAutofit lnSpcReduction="10000"/>
          </a:bodyPr>
          <a:lstStyle/>
          <a:p>
            <a:pPr lvl="1"/>
            <a:r>
              <a:rPr lang="uk-UA" sz="22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Капітальний ремонт харчоблоку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ДНЗ 282, п-т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Г.Ватутіна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4в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ДНЗ 671, п-т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Г.Ватутіна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22-В</a:t>
            </a:r>
            <a:endParaRPr lang="uk-UA" sz="2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uk-UA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uk-UA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3"/>
          </p:nvPr>
        </p:nvSpPr>
        <p:spPr>
          <a:xfrm>
            <a:off x="6211888" y="1012826"/>
            <a:ext cx="5980112" cy="3092449"/>
          </a:xfrm>
        </p:spPr>
        <p:txBody>
          <a:bodyPr>
            <a:normAutofit lnSpcReduction="10000"/>
          </a:bodyPr>
          <a:lstStyle/>
          <a:p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Ремонт покрівлі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СЮТ, </a:t>
            </a:r>
            <a:r>
              <a:rPr lang="ru-RU" dirty="0" err="1">
                <a:solidFill>
                  <a:srgbClr val="002060"/>
                </a:solidFill>
              </a:rPr>
              <a:t>вул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М.Кибальчича</a:t>
            </a:r>
            <a:r>
              <a:rPr lang="ru-RU" dirty="0">
                <a:solidFill>
                  <a:srgbClr val="002060"/>
                </a:solidFill>
              </a:rPr>
              <a:t>, 12а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Утеплення фасадів</a:t>
            </a: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СШ 246, </a:t>
            </a:r>
            <a:r>
              <a:rPr lang="ru-RU" sz="2400" dirty="0" err="1">
                <a:solidFill>
                  <a:srgbClr val="002060"/>
                </a:solidFill>
              </a:rPr>
              <a:t>вул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М.Кибальчича</a:t>
            </a:r>
            <a:r>
              <a:rPr lang="ru-RU" sz="2400" dirty="0">
                <a:solidFill>
                  <a:srgbClr val="002060"/>
                </a:solidFill>
              </a:rPr>
              <a:t>, 7</a:t>
            </a: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СШ 234, </a:t>
            </a:r>
            <a:r>
              <a:rPr lang="ru-RU" sz="2400" dirty="0" err="1">
                <a:solidFill>
                  <a:srgbClr val="002060"/>
                </a:solidFill>
              </a:rPr>
              <a:t>вул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Райдужна</a:t>
            </a:r>
            <a:r>
              <a:rPr lang="ru-RU" sz="2400" dirty="0">
                <a:solidFill>
                  <a:srgbClr val="002060"/>
                </a:solidFill>
              </a:rPr>
              <a:t>, 12</a:t>
            </a: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СШ 224, </a:t>
            </a:r>
            <a:r>
              <a:rPr lang="ru-RU" sz="2400" dirty="0" err="1">
                <a:solidFill>
                  <a:srgbClr val="002060"/>
                </a:solidFill>
              </a:rPr>
              <a:t>вул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М.Кибальчича</a:t>
            </a:r>
            <a:r>
              <a:rPr lang="ru-RU" sz="2400" dirty="0">
                <a:solidFill>
                  <a:srgbClr val="002060"/>
                </a:solidFill>
              </a:rPr>
              <a:t>, 5</a:t>
            </a:r>
            <a:endParaRPr lang="ru-RU" sz="2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53D7FB-6895-4D89-82E7-AC00D9EAF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74" y="2528440"/>
            <a:ext cx="4818811" cy="3614109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DA5DD430-63F3-46F3-9607-E50A5EB8E2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14268" y="2804487"/>
            <a:ext cx="2375351" cy="4976927"/>
          </a:xfrm>
        </p:spPr>
      </p:pic>
    </p:spTree>
    <p:extLst>
      <p:ext uri="{BB962C8B-B14F-4D97-AF65-F5344CB8AC3E}">
        <p14:creationId xmlns:p14="http://schemas.microsoft.com/office/powerpoint/2010/main" val="123413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3980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Благоустрій зон відпочинку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3200" y="1690688"/>
            <a:ext cx="5794375" cy="50337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Продовження ремонту парку «Перемога»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Продовження ремонту парку навколо озера </a:t>
            </a:r>
            <a:r>
              <a:rPr lang="uk-UA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Радунка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Благоустрій скверу на вул. Петра Вершигори, 9г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Благоустрій скверу навпроти вул. Петра Вершигори, 5 		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uk-U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6096000" y="1597981"/>
            <a:ext cx="5895976" cy="4412836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Будівництво </a:t>
            </a:r>
            <a:r>
              <a:rPr lang="uk-UA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бюветного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комплексу за </a:t>
            </a:r>
            <a:r>
              <a:rPr lang="uk-UA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адресою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бульвар Перова, 40а	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Будівництво станції аерації та фонтану на озері </a:t>
            </a:r>
            <a:r>
              <a:rPr lang="uk-UA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Радунка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			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61" y="3903133"/>
            <a:ext cx="2139862" cy="2853150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A533545B-CD35-4046-B2AC-C7634384CC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7450" y="3968155"/>
            <a:ext cx="2973388" cy="2230041"/>
          </a:xfrm>
        </p:spPr>
      </p:pic>
    </p:spTree>
    <p:extLst>
      <p:ext uri="{BB962C8B-B14F-4D97-AF65-F5344CB8AC3E}">
        <p14:creationId xmlns:p14="http://schemas.microsoft.com/office/powerpoint/2010/main" val="552346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1340</Words>
  <Application>Microsoft Office PowerPoint</Application>
  <PresentationFormat>Широкоэкранный</PresentationFormat>
  <Paragraphs>146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Wingdings</vt:lpstr>
      <vt:lpstr>Тема Office</vt:lpstr>
      <vt:lpstr>   ЗВІТ  депутата Київської міської ради  АРТЕМЕНКА Сергія Вікторовича  </vt:lpstr>
      <vt:lpstr>Програма соціально-економічного розвитку м. Києва 2020рік</vt:lpstr>
      <vt:lpstr>ЖКГ - Капітальний ремонт покрівель  </vt:lpstr>
      <vt:lpstr>ЖКГ - Заміна вікон</vt:lpstr>
      <vt:lpstr>ЖКГ - Облаштування майданчиків</vt:lpstr>
      <vt:lpstr>ЖКГ - КОШТИ ДЕПУТАТСЬКОГО ФОНДУ АРТЕМЕНКА ВИТРАЧЕНО НА НАСТУПНІ ЗАЯВИ КИЯН   </vt:lpstr>
      <vt:lpstr>ЖКГ – Заміна електрообладнання</vt:lpstr>
      <vt:lpstr>Освіта</vt:lpstr>
      <vt:lpstr>Благоустрій зон відпочинку</vt:lpstr>
      <vt:lpstr>Міська цільова програма «Турбота. Назустріч киянам» </vt:lpstr>
      <vt:lpstr>Життя у Дніпровському районі</vt:lpstr>
      <vt:lpstr>Ініціативи та подання в Київській міській раді</vt:lpstr>
      <vt:lpstr>Контакти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роботу Депутата Київської міської ради  І – е півріччя</dc:title>
  <dc:creator>Юля</dc:creator>
  <cp:lastModifiedBy>Lenovo</cp:lastModifiedBy>
  <cp:revision>123</cp:revision>
  <cp:lastPrinted>2017-06-06T07:48:27Z</cp:lastPrinted>
  <dcterms:created xsi:type="dcterms:W3CDTF">2017-06-01T07:39:46Z</dcterms:created>
  <dcterms:modified xsi:type="dcterms:W3CDTF">2023-11-07T16:35:29Z</dcterms:modified>
</cp:coreProperties>
</file>