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4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5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6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7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8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9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10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1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8" r:id="rId4"/>
    <p:sldId id="259" r:id="rId5"/>
    <p:sldId id="260" r:id="rId6"/>
    <p:sldId id="261" r:id="rId7"/>
    <p:sldId id="262" r:id="rId8"/>
    <p:sldId id="265" r:id="rId9"/>
    <p:sldId id="264" r:id="rId10"/>
    <p:sldId id="267" r:id="rId11"/>
    <p:sldId id="266" r:id="rId12"/>
    <p:sldId id="263" r:id="rId13"/>
  </p:sldIdLst>
  <p:sldSz cx="12192000" cy="6858000"/>
  <p:notesSz cx="6794500" cy="9906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23" autoAdjust="0"/>
    <p:restoredTop sz="94660"/>
  </p:normalViewPr>
  <p:slideViewPr>
    <p:cSldViewPr snapToGrid="0" showGuides="1">
      <p:cViewPr varScale="1">
        <p:scale>
          <a:sx n="107" d="100"/>
          <a:sy n="107" d="100"/>
        </p:scale>
        <p:origin x="612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9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0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3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4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5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6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7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8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Ціна договору</c:v>
                </c:pt>
              </c:strCache>
            </c:strRef>
          </c:tx>
          <c:spPr>
            <a:solidFill>
              <a:schemeClr val="tx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uk-UA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Лист1!$A$2:$A$9</c:f>
              <c:numCache>
                <c:formatCode>General</c:formatCode>
                <c:ptCount val="8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  <c:pt idx="6">
                  <c:v>2023</c:v>
                </c:pt>
                <c:pt idx="7">
                  <c:v>2024</c:v>
                </c:pt>
              </c:numCache>
            </c:numRef>
          </c:cat>
          <c:val>
            <c:numRef>
              <c:f>Лист1!$B$2:$B$9</c:f>
              <c:numCache>
                <c:formatCode>General</c:formatCode>
                <c:ptCount val="8"/>
                <c:pt idx="0">
                  <c:v>1325000</c:v>
                </c:pt>
                <c:pt idx="1">
                  <c:v>1356200</c:v>
                </c:pt>
                <c:pt idx="2">
                  <c:v>1180095</c:v>
                </c:pt>
                <c:pt idx="3">
                  <c:v>1694250</c:v>
                </c:pt>
                <c:pt idx="4">
                  <c:v>1785000</c:v>
                </c:pt>
                <c:pt idx="5">
                  <c:v>1799523</c:v>
                </c:pt>
                <c:pt idx="6">
                  <c:v>2164659</c:v>
                </c:pt>
                <c:pt idx="7">
                  <c:v>3273245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A44-429E-9B5B-2F056A43F270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Факт виконання</c:v>
                </c:pt>
              </c:strCache>
            </c:strRef>
          </c:tx>
          <c:spPr>
            <a:solidFill>
              <a:schemeClr val="bg1">
                <a:lumMod val="5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uk-UA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Лист1!$A$2:$A$9</c:f>
              <c:numCache>
                <c:formatCode>General</c:formatCode>
                <c:ptCount val="8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  <c:pt idx="6">
                  <c:v>2023</c:v>
                </c:pt>
                <c:pt idx="7">
                  <c:v>2024</c:v>
                </c:pt>
              </c:numCache>
            </c:numRef>
          </c:cat>
          <c:val>
            <c:numRef>
              <c:f>Лист1!$C$2:$C$9</c:f>
              <c:numCache>
                <c:formatCode>General</c:formatCode>
                <c:ptCount val="8"/>
                <c:pt idx="0">
                  <c:v>1039476</c:v>
                </c:pt>
                <c:pt idx="1">
                  <c:v>1211178</c:v>
                </c:pt>
                <c:pt idx="2">
                  <c:v>1091039</c:v>
                </c:pt>
                <c:pt idx="3">
                  <c:v>1694250</c:v>
                </c:pt>
                <c:pt idx="4">
                  <c:v>1785000</c:v>
                </c:pt>
                <c:pt idx="5">
                  <c:v>1541760</c:v>
                </c:pt>
                <c:pt idx="6">
                  <c:v>2164659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A44-429E-9B5B-2F056A43F270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576372376"/>
        <c:axId val="576382544"/>
      </c:barChart>
      <c:catAx>
        <c:axId val="57637237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uk-UA"/>
          </a:p>
        </c:txPr>
        <c:crossAx val="576382544"/>
        <c:crosses val="autoZero"/>
        <c:auto val="1"/>
        <c:lblAlgn val="ctr"/>
        <c:lblOffset val="100"/>
        <c:noMultiLvlLbl val="0"/>
      </c:catAx>
      <c:valAx>
        <c:axId val="57638254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uk-UA"/>
          </a:p>
        </c:txPr>
        <c:crossAx val="5763723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uk-UA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Arial" panose="020B0604020202020204" pitchFamily="34" charset="0"/>
          <a:cs typeface="Arial" panose="020B0604020202020204" pitchFamily="34" charset="0"/>
        </a:defRPr>
      </a:pPr>
      <a:endParaRPr lang="uk-UA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Погашення вартості об'єкта</c:v>
                </c:pt>
              </c:strCache>
            </c:strRef>
          </c:tx>
          <c:spPr>
            <a:solidFill>
              <a:schemeClr val="tx1"/>
            </a:solidFill>
            <a:ln>
              <a:noFill/>
            </a:ln>
            <a:effectLst/>
          </c:spPr>
          <c:invertIfNegative val="0"/>
          <c:cat>
            <c:numRef>
              <c:f>Лист1!$A$2:$A$25</c:f>
              <c:numCache>
                <c:formatCode>General</c:formatCode>
                <c:ptCount val="2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</c:numCache>
            </c:numRef>
          </c:cat>
          <c:val>
            <c:numRef>
              <c:f>Лист1!$B$2:$B$25</c:f>
              <c:numCache>
                <c:formatCode>General</c:formatCode>
                <c:ptCount val="24"/>
                <c:pt idx="0">
                  <c:v>295520.90000000002</c:v>
                </c:pt>
                <c:pt idx="1">
                  <c:v>33773.9</c:v>
                </c:pt>
                <c:pt idx="2">
                  <c:v>33773.9</c:v>
                </c:pt>
                <c:pt idx="3">
                  <c:v>33773.9</c:v>
                </c:pt>
                <c:pt idx="4">
                  <c:v>33773.9</c:v>
                </c:pt>
                <c:pt idx="5">
                  <c:v>33773.9</c:v>
                </c:pt>
                <c:pt idx="6">
                  <c:v>33773.9</c:v>
                </c:pt>
                <c:pt idx="7">
                  <c:v>33773.9</c:v>
                </c:pt>
                <c:pt idx="8">
                  <c:v>33773.9</c:v>
                </c:pt>
                <c:pt idx="9">
                  <c:v>33773.9</c:v>
                </c:pt>
                <c:pt idx="10">
                  <c:v>33773.9</c:v>
                </c:pt>
                <c:pt idx="11">
                  <c:v>33773.9</c:v>
                </c:pt>
                <c:pt idx="12">
                  <c:v>33773.9</c:v>
                </c:pt>
                <c:pt idx="13">
                  <c:v>33773.9</c:v>
                </c:pt>
                <c:pt idx="14">
                  <c:v>33773.9</c:v>
                </c:pt>
                <c:pt idx="15">
                  <c:v>33773.9</c:v>
                </c:pt>
                <c:pt idx="16">
                  <c:v>33773.9</c:v>
                </c:pt>
                <c:pt idx="17">
                  <c:v>33773.9</c:v>
                </c:pt>
                <c:pt idx="18">
                  <c:v>33773.9</c:v>
                </c:pt>
                <c:pt idx="19">
                  <c:v>33773.9</c:v>
                </c:pt>
                <c:pt idx="20">
                  <c:v>33773.9</c:v>
                </c:pt>
                <c:pt idx="21">
                  <c:v>33773.9</c:v>
                </c:pt>
                <c:pt idx="22">
                  <c:v>33773.9</c:v>
                </c:pt>
                <c:pt idx="23">
                  <c:v>33773.9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DF4-4D1C-A398-7CDE62C8DD57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Винагорода лізингодавця</c:v>
                </c:pt>
              </c:strCache>
            </c:strRef>
          </c:tx>
          <c:spPr>
            <a:solidFill>
              <a:schemeClr val="bg1">
                <a:lumMod val="50000"/>
              </a:schemeClr>
            </a:solidFill>
            <a:ln>
              <a:noFill/>
            </a:ln>
            <a:effectLst/>
          </c:spPr>
          <c:invertIfNegative val="0"/>
          <c:cat>
            <c:numRef>
              <c:f>Лист1!$A$2:$A$25</c:f>
              <c:numCache>
                <c:formatCode>General</c:formatCode>
                <c:ptCount val="2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</c:numCache>
            </c:numRef>
          </c:cat>
          <c:val>
            <c:numRef>
              <c:f>Лист1!$C$2:$C$25</c:f>
              <c:numCache>
                <c:formatCode>General</c:formatCode>
                <c:ptCount val="24"/>
                <c:pt idx="0">
                  <c:v>10906.2</c:v>
                </c:pt>
                <c:pt idx="1">
                  <c:v>8443.5</c:v>
                </c:pt>
                <c:pt idx="2">
                  <c:v>8162.1</c:v>
                </c:pt>
                <c:pt idx="3">
                  <c:v>7880.6</c:v>
                </c:pt>
                <c:pt idx="4">
                  <c:v>7599.2</c:v>
                </c:pt>
                <c:pt idx="5">
                  <c:v>7317.7</c:v>
                </c:pt>
                <c:pt idx="6">
                  <c:v>7036.3</c:v>
                </c:pt>
                <c:pt idx="7">
                  <c:v>6754.8</c:v>
                </c:pt>
                <c:pt idx="8">
                  <c:v>6473.4</c:v>
                </c:pt>
                <c:pt idx="9">
                  <c:v>6191.9</c:v>
                </c:pt>
                <c:pt idx="10">
                  <c:v>5910.5</c:v>
                </c:pt>
                <c:pt idx="11">
                  <c:v>5629</c:v>
                </c:pt>
                <c:pt idx="12">
                  <c:v>5347.6</c:v>
                </c:pt>
                <c:pt idx="13">
                  <c:v>5066.1000000000004</c:v>
                </c:pt>
                <c:pt idx="14">
                  <c:v>4784.7</c:v>
                </c:pt>
                <c:pt idx="15">
                  <c:v>4503.2</c:v>
                </c:pt>
                <c:pt idx="16">
                  <c:v>4221.8</c:v>
                </c:pt>
                <c:pt idx="17">
                  <c:v>3940.3</c:v>
                </c:pt>
                <c:pt idx="18">
                  <c:v>3658.9</c:v>
                </c:pt>
                <c:pt idx="19">
                  <c:v>3377.4</c:v>
                </c:pt>
                <c:pt idx="20">
                  <c:v>3096</c:v>
                </c:pt>
                <c:pt idx="21">
                  <c:v>2814.5</c:v>
                </c:pt>
                <c:pt idx="22">
                  <c:v>2533.1</c:v>
                </c:pt>
                <c:pt idx="23">
                  <c:v>2251.6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DF4-4D1C-A398-7CDE62C8DD57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Комісія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numRef>
              <c:f>Лист1!$A$2:$A$25</c:f>
              <c:numCache>
                <c:formatCode>General</c:formatCode>
                <c:ptCount val="2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</c:numCache>
            </c:numRef>
          </c:cat>
          <c:val>
            <c:numRef>
              <c:f>Лист1!$D$2:$D$25</c:f>
              <c:numCache>
                <c:formatCode>General</c:formatCode>
                <c:ptCount val="24"/>
                <c:pt idx="0">
                  <c:v>13087.35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DF4-4D1C-A398-7CDE62C8DD5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451692320"/>
        <c:axId val="451682152"/>
      </c:barChart>
      <c:lineChart>
        <c:grouping val="standard"/>
        <c:varyColors val="0"/>
        <c:ser>
          <c:idx val="3"/>
          <c:order val="3"/>
          <c:tx>
            <c:strRef>
              <c:f>Лист1!$E$1</c:f>
              <c:strCache>
                <c:ptCount val="1"/>
                <c:pt idx="0">
                  <c:v>Загалом</c:v>
                </c:pt>
              </c:strCache>
            </c:strRef>
          </c:tx>
          <c:spPr>
            <a:ln w="28575" cap="rnd">
              <a:solidFill>
                <a:schemeClr val="tx1"/>
              </a:solidFill>
              <a:prstDash val="dash"/>
              <a:round/>
            </a:ln>
            <a:effectLst/>
          </c:spPr>
          <c:marker>
            <c:symbol val="none"/>
          </c:marker>
          <c:cat>
            <c:numRef>
              <c:f>Лист1!$A$2:$A$25</c:f>
              <c:numCache>
                <c:formatCode>General</c:formatCode>
                <c:ptCount val="2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</c:numCache>
            </c:numRef>
          </c:cat>
          <c:val>
            <c:numRef>
              <c:f>Лист1!$E$2:$E$25</c:f>
              <c:numCache>
                <c:formatCode>General</c:formatCode>
                <c:ptCount val="24"/>
                <c:pt idx="0">
                  <c:v>319514.45</c:v>
                </c:pt>
                <c:pt idx="1">
                  <c:v>42217.4</c:v>
                </c:pt>
                <c:pt idx="2">
                  <c:v>41936</c:v>
                </c:pt>
                <c:pt idx="3">
                  <c:v>41654.5</c:v>
                </c:pt>
                <c:pt idx="4">
                  <c:v>41373.1</c:v>
                </c:pt>
                <c:pt idx="5">
                  <c:v>41091.599999999999</c:v>
                </c:pt>
                <c:pt idx="6">
                  <c:v>40810.199999999997</c:v>
                </c:pt>
                <c:pt idx="7">
                  <c:v>40528.699999999997</c:v>
                </c:pt>
                <c:pt idx="8">
                  <c:v>40247.300000000003</c:v>
                </c:pt>
                <c:pt idx="9">
                  <c:v>39965.800000000003</c:v>
                </c:pt>
                <c:pt idx="10">
                  <c:v>39684.400000000001</c:v>
                </c:pt>
                <c:pt idx="11">
                  <c:v>39402.9</c:v>
                </c:pt>
                <c:pt idx="12">
                  <c:v>39121.5</c:v>
                </c:pt>
                <c:pt idx="13">
                  <c:v>38840</c:v>
                </c:pt>
                <c:pt idx="14">
                  <c:v>38558.6</c:v>
                </c:pt>
                <c:pt idx="15">
                  <c:v>38277.1</c:v>
                </c:pt>
                <c:pt idx="16">
                  <c:v>37995.699999999997</c:v>
                </c:pt>
                <c:pt idx="17">
                  <c:v>37714.199999999997</c:v>
                </c:pt>
                <c:pt idx="18">
                  <c:v>37432.800000000003</c:v>
                </c:pt>
                <c:pt idx="19">
                  <c:v>37151.300000000003</c:v>
                </c:pt>
                <c:pt idx="20">
                  <c:v>36869.9</c:v>
                </c:pt>
                <c:pt idx="21">
                  <c:v>36588.400000000001</c:v>
                </c:pt>
                <c:pt idx="22">
                  <c:v>36307</c:v>
                </c:pt>
                <c:pt idx="23">
                  <c:v>36025.5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4DF4-4D1C-A398-7CDE62C8DD5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51692320"/>
        <c:axId val="451682152"/>
      </c:lineChart>
      <c:catAx>
        <c:axId val="4516923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  <c:crossAx val="451682152"/>
        <c:crosses val="autoZero"/>
        <c:auto val="1"/>
        <c:lblAlgn val="ctr"/>
        <c:lblOffset val="100"/>
        <c:noMultiLvlLbl val="0"/>
      </c:catAx>
      <c:valAx>
        <c:axId val="4516821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  <c:crossAx val="4516923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uk-UA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uk-UA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Кількість (од.)</c:v>
                </c:pt>
              </c:strCache>
            </c:strRef>
          </c:tx>
          <c:spPr>
            <a:solidFill>
              <a:schemeClr val="tx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uk-UA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Лист1!$A$2:$A$7</c:f>
              <c:strCache>
                <c:ptCount val="6"/>
                <c:pt idx="0">
                  <c:v>Без лізингу</c:v>
                </c:pt>
                <c:pt idx="1">
                  <c:v>Лізинг (старт)</c:v>
                </c:pt>
                <c:pt idx="2">
                  <c:v>Оренда</c:v>
                </c:pt>
                <c:pt idx="3">
                  <c:v>Старт загалом</c:v>
                </c:pt>
                <c:pt idx="4">
                  <c:v>1-й рік</c:v>
                </c:pt>
                <c:pt idx="5">
                  <c:v>2-й рік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1</c:v>
                </c:pt>
                <c:pt idx="1">
                  <c:v>5</c:v>
                </c:pt>
                <c:pt idx="2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61E-481C-AB02-3E4194E33D3A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Сума (млн грн)</c:v>
                </c:pt>
              </c:strCache>
            </c:strRef>
          </c:tx>
          <c:spPr>
            <a:solidFill>
              <a:schemeClr val="bg1">
                <a:lumMod val="5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uk-UA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Лист1!$A$2:$A$7</c:f>
              <c:strCache>
                <c:ptCount val="6"/>
                <c:pt idx="0">
                  <c:v>Без лізингу</c:v>
                </c:pt>
                <c:pt idx="1">
                  <c:v>Лізинг (старт)</c:v>
                </c:pt>
                <c:pt idx="2">
                  <c:v>Оренда</c:v>
                </c:pt>
                <c:pt idx="3">
                  <c:v>Старт загалом</c:v>
                </c:pt>
                <c:pt idx="4">
                  <c:v>1-й рік</c:v>
                </c:pt>
                <c:pt idx="5">
                  <c:v>2-й рік</c:v>
                </c:pt>
              </c:strCache>
            </c:strRef>
          </c:cat>
          <c:val>
            <c:numRef>
              <c:f>Лист1!$C$2:$C$7</c:f>
              <c:numCache>
                <c:formatCode>General</c:formatCode>
                <c:ptCount val="6"/>
                <c:pt idx="0">
                  <c:v>1.31</c:v>
                </c:pt>
                <c:pt idx="1">
                  <c:v>1.44</c:v>
                </c:pt>
                <c:pt idx="2">
                  <c:v>4.18</c:v>
                </c:pt>
                <c:pt idx="3">
                  <c:v>5.6199999999999992</c:v>
                </c:pt>
                <c:pt idx="4">
                  <c:v>4.4000000000000004</c:v>
                </c:pt>
                <c:pt idx="5">
                  <c:v>1.5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61E-481C-AB02-3E4194E33D3A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551024240"/>
        <c:axId val="551015712"/>
      </c:barChart>
      <c:catAx>
        <c:axId val="55102424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uk-UA"/>
          </a:p>
        </c:txPr>
        <c:crossAx val="551015712"/>
        <c:crosses val="autoZero"/>
        <c:auto val="1"/>
        <c:lblAlgn val="ctr"/>
        <c:lblOffset val="100"/>
        <c:noMultiLvlLbl val="0"/>
      </c:catAx>
      <c:valAx>
        <c:axId val="55101571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uk-UA"/>
          </a:p>
        </c:txPr>
        <c:crossAx val="5510242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uk-UA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Arial" panose="020B0604020202020204" pitchFamily="34" charset="0"/>
          <a:cs typeface="Arial" panose="020B0604020202020204" pitchFamily="34" charset="0"/>
        </a:defRPr>
      </a:pPr>
      <a:endParaRPr lang="uk-UA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Оренда NL</c:v>
                </c:pt>
              </c:strCache>
            </c:strRef>
          </c:tx>
          <c:spPr>
            <a:pattFill prst="pct25">
              <a:fgClr>
                <a:schemeClr val="tx1"/>
              </a:fgClr>
              <a:bgClr>
                <a:schemeClr val="bg1"/>
              </a:bgClr>
            </a:pattFill>
            <a:ln w="10415">
              <a:solidFill>
                <a:schemeClr val="tx1"/>
              </a:solidFill>
              <a:prstDash val="solid"/>
            </a:ln>
          </c:spPr>
          <c:invertIfNegative val="0"/>
          <c:dLbls>
            <c:dLbl>
              <c:idx val="2"/>
              <c:layout>
                <c:manualLayout>
                  <c:x val="0"/>
                  <c:y val="-4.1837873299483401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EB94-4C1D-87D3-1BFC69444D01}"/>
                </c:ext>
              </c:extLst>
            </c:dLbl>
            <c:dLbl>
              <c:idx val="3"/>
              <c:layout>
                <c:manualLayout>
                  <c:x val="-8.4149523076810628E-17"/>
                  <c:y val="-4.1837873299483401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EB94-4C1D-87D3-1BFC69444D0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/>
                </a:pPr>
                <a:endParaRPr lang="uk-UA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</c:ext>
            </c:extLst>
          </c:dLbls>
          <c:cat>
            <c:numRef>
              <c:f>Sheet1!$B$1:$H$1</c:f>
              <c:numCache>
                <c:formatCode>General</c:formatCode>
                <c:ptCount val="7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  <c:pt idx="6">
                  <c:v>2023</c:v>
                </c:pt>
              </c:numCache>
            </c:numRef>
          </c:cat>
          <c:val>
            <c:numRef>
              <c:f>Sheet1!$B$2:$H$2</c:f>
              <c:numCache>
                <c:formatCode>General</c:formatCode>
                <c:ptCount val="7"/>
                <c:pt idx="2">
                  <c:v>363680</c:v>
                </c:pt>
                <c:pt idx="3">
                  <c:v>564750</c:v>
                </c:pt>
                <c:pt idx="4">
                  <c:v>595000</c:v>
                </c:pt>
                <c:pt idx="5">
                  <c:v>513920</c:v>
                </c:pt>
                <c:pt idx="6">
                  <c:v>674025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BAE-47E2-BF5D-114725D26AE6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КП АТП КМДА</c:v>
                </c:pt>
              </c:strCache>
            </c:strRef>
          </c:tx>
          <c:spPr>
            <a:solidFill>
              <a:schemeClr val="accent2"/>
            </a:solidFill>
            <a:ln w="10415">
              <a:solidFill>
                <a:schemeClr val="tx1"/>
              </a:solidFill>
              <a:prstDash val="solid"/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Sheet1!$B$1:$H$1</c:f>
              <c:numCache>
                <c:formatCode>General</c:formatCode>
                <c:ptCount val="7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  <c:pt idx="6">
                  <c:v>2023</c:v>
                </c:pt>
              </c:numCache>
            </c:numRef>
          </c:cat>
          <c:val>
            <c:numRef>
              <c:f>Sheet1!$B$3:$H$3</c:f>
              <c:numCache>
                <c:formatCode>General</c:formatCode>
                <c:ptCount val="7"/>
              </c:numCache>
            </c:numRef>
          </c:val>
          <c:extLst>
            <c:ext xmlns:c16="http://schemas.microsoft.com/office/drawing/2014/chart" uri="{C3380CC4-5D6E-409C-BE32-E72D297353CC}">
              <c16:uniqueId val="{00000001-2BAE-47E2-BF5D-114725D26AE6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Оренда TC</c:v>
                </c:pt>
              </c:strCache>
            </c:strRef>
          </c:tx>
          <c:spPr>
            <a:pattFill prst="pct5">
              <a:fgClr>
                <a:schemeClr val="tx1"/>
              </a:fgClr>
              <a:bgClr>
                <a:schemeClr val="bg1"/>
              </a:bgClr>
            </a:pattFill>
          </c:spPr>
          <c:invertIfNegative val="0"/>
          <c:dLbls>
            <c:dLbl>
              <c:idx val="6"/>
              <c:layout>
                <c:manualLayout>
                  <c:x val="-1.2622574276892463E-2"/>
                  <c:y val="-4.1837873299483401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EB94-4C1D-87D3-1BFC69444D0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/>
                </a:pPr>
                <a:endParaRPr lang="uk-UA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</c:ext>
            </c:extLst>
          </c:dLbls>
          <c:cat>
            <c:numRef>
              <c:f>Sheet1!$B$1:$H$1</c:f>
              <c:numCache>
                <c:formatCode>General</c:formatCode>
                <c:ptCount val="7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  <c:pt idx="6">
                  <c:v>2023</c:v>
                </c:pt>
              </c:numCache>
            </c:numRef>
          </c:cat>
          <c:val>
            <c:numRef>
              <c:f>Sheet1!$B$4:$H$4</c:f>
              <c:numCache>
                <c:formatCode>General</c:formatCode>
                <c:ptCount val="7"/>
                <c:pt idx="6">
                  <c:v>71292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D40-49A0-85FF-6934296F7A50}"/>
            </c:ext>
          </c:extLst>
        </c:ser>
        <c:ser>
          <c:idx val="3"/>
          <c:order val="3"/>
          <c:tx>
            <c:strRef>
              <c:f>Sheet1!$A$5</c:f>
              <c:strCache>
                <c:ptCount val="1"/>
                <c:pt idx="0">
                  <c:v>КП АТП КМДА</c:v>
                </c:pt>
              </c:strCache>
            </c:strRef>
          </c:tx>
          <c:spPr>
            <a:pattFill prst="pct80">
              <a:fgClr>
                <a:schemeClr val="tx1"/>
              </a:fgClr>
              <a:bgClr>
                <a:schemeClr val="bg1"/>
              </a:bgClr>
            </a:pattFill>
          </c:spPr>
          <c:invertIfNegative val="0"/>
          <c:dLbls>
            <c:dLbl>
              <c:idx val="0"/>
              <c:layout>
                <c:manualLayout>
                  <c:x val="-2.1037380769202657E-17"/>
                  <c:y val="-5.6779970906441761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EB94-4C1D-87D3-1BFC69444D01}"/>
                </c:ext>
              </c:extLst>
            </c:dLbl>
            <c:dLbl>
              <c:idx val="1"/>
              <c:layout>
                <c:manualLayout>
                  <c:x val="-1.147506752444754E-3"/>
                  <c:y val="-8.6664166120358474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EB94-4C1D-87D3-1BFC69444D01}"/>
                </c:ext>
              </c:extLst>
            </c:dLbl>
            <c:dLbl>
              <c:idx val="6"/>
              <c:layout>
                <c:manualLayout>
                  <c:x val="-8.0325472671132787E-3"/>
                  <c:y val="-4.7814712342266856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EB94-4C1D-87D3-1BFC69444D0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/>
                </a:pPr>
                <a:endParaRPr lang="uk-UA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</c:ext>
            </c:extLst>
          </c:dLbls>
          <c:cat>
            <c:numRef>
              <c:f>Sheet1!$B$1:$H$1</c:f>
              <c:numCache>
                <c:formatCode>General</c:formatCode>
                <c:ptCount val="7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  <c:pt idx="6">
                  <c:v>2023</c:v>
                </c:pt>
              </c:numCache>
            </c:numRef>
          </c:cat>
          <c:val>
            <c:numRef>
              <c:f>Sheet1!$B$5:$H$5</c:f>
              <c:numCache>
                <c:formatCode>General</c:formatCode>
                <c:ptCount val="7"/>
                <c:pt idx="0">
                  <c:v>346492</c:v>
                </c:pt>
                <c:pt idx="1">
                  <c:v>403726</c:v>
                </c:pt>
                <c:pt idx="6">
                  <c:v>170847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1D40-49A0-85FF-6934296F7A50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75"/>
        <c:axId val="220416688"/>
        <c:axId val="1"/>
      </c:barChart>
      <c:catAx>
        <c:axId val="2204166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ln w="2604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b="1"/>
            </a:pPr>
            <a:endParaRPr lang="uk-UA"/>
          </a:p>
        </c:txPr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</c:scaling>
        <c:delete val="0"/>
        <c:axPos val="l"/>
        <c:majorGridlines>
          <c:spPr>
            <a:ln w="2604">
              <a:solidFill>
                <a:schemeClr val="tx1"/>
              </a:solidFill>
              <a:prstDash val="solid"/>
            </a:ln>
          </c:spPr>
        </c:majorGridlines>
        <c:numFmt formatCode="General" sourceLinked="1"/>
        <c:majorTickMark val="none"/>
        <c:minorTickMark val="none"/>
        <c:tickLblPos val="nextTo"/>
        <c:spPr>
          <a:ln w="25400">
            <a:noFill/>
          </a:ln>
        </c:spPr>
        <c:txPr>
          <a:bodyPr rot="0" vert="horz"/>
          <a:lstStyle/>
          <a:p>
            <a:pPr>
              <a:defRPr b="0"/>
            </a:pPr>
            <a:endParaRPr lang="uk-UA"/>
          </a:p>
        </c:txPr>
        <c:crossAx val="220416688"/>
        <c:crosses val="autoZero"/>
        <c:crossBetween val="between"/>
      </c:valAx>
      <c:spPr>
        <a:noFill/>
        <a:ln w="12700">
          <a:solidFill>
            <a:schemeClr val="tx1"/>
          </a:solidFill>
          <a:prstDash val="solid"/>
        </a:ln>
      </c:spPr>
    </c:plotArea>
    <c:legend>
      <c:legendPos val="b"/>
      <c:layout/>
      <c:overlay val="0"/>
      <c:spPr>
        <a:noFill/>
        <a:ln w="2604">
          <a:solidFill>
            <a:schemeClr val="tx1"/>
          </a:solidFill>
          <a:prstDash val="solid"/>
        </a:ln>
      </c:spPr>
      <c:txPr>
        <a:bodyPr/>
        <a:lstStyle/>
        <a:p>
          <a:pPr>
            <a:defRPr b="0"/>
          </a:pPr>
          <a:endParaRPr lang="uk-UA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800" b="1" i="0" u="none" strike="noStrike" baseline="0">
          <a:solidFill>
            <a:schemeClr val="tx1"/>
          </a:solidFill>
          <a:latin typeface="Arial" panose="020B0604020202020204" pitchFamily="34" charset="0"/>
          <a:ea typeface="Calibri"/>
          <a:cs typeface="Arial" panose="020B0604020202020204" pitchFamily="34" charset="0"/>
        </a:defRPr>
      </a:pPr>
      <a:endParaRPr lang="uk-UA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2022</c:v>
                </c:pt>
              </c:strCache>
            </c:strRef>
          </c:tx>
          <c:spPr>
            <a:pattFill prst="pct75">
              <a:fgClr>
                <a:schemeClr val="tx1"/>
              </a:fgClr>
              <a:bgClr>
                <a:schemeClr val="bg1"/>
              </a:bgClr>
            </a:patt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1.0869565217391316E-2"/>
                  <c:y val="-5.3507827627702014E-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6F97-4A53-AB17-52F7C437B418}"/>
                </c:ext>
              </c:extLst>
            </c:dLbl>
            <c:dLbl>
              <c:idx val="1"/>
              <c:layout>
                <c:manualLayout>
                  <c:x val="-6.0386473429952132E-3"/>
                  <c:y val="-5.3507827627702014E-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6F97-4A53-AB17-52F7C437B418}"/>
                </c:ext>
              </c:extLst>
            </c:dLbl>
            <c:dLbl>
              <c:idx val="2"/>
              <c:layout>
                <c:manualLayout>
                  <c:x val="-4.8309178743962235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6-6F97-4A53-AB17-52F7C437B418}"/>
                </c:ext>
              </c:extLst>
            </c:dLbl>
            <c:dLbl>
              <c:idx val="3"/>
              <c:layout>
                <c:manualLayout>
                  <c:x val="-1.6908212560386562E-2"/>
                  <c:y val="-2.9186424957106218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8-6F97-4A53-AB17-52F7C437B418}"/>
                </c:ext>
              </c:extLst>
            </c:dLbl>
            <c:dLbl>
              <c:idx val="4"/>
              <c:layout>
                <c:manualLayout>
                  <c:x val="-1.4492753623188583E-2"/>
                  <c:y val="-5.8372849914210293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A-6F97-4A53-AB17-52F7C437B41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uk-UA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5"/>
                <c:pt idx="0">
                  <c:v>Чистий дохід</c:v>
                </c:pt>
                <c:pt idx="1">
                  <c:v>Собівартість</c:v>
                </c:pt>
                <c:pt idx="2">
                  <c:v>Фінансовий результат до оподаткування</c:v>
                </c:pt>
                <c:pt idx="3">
                  <c:v>Чистий прибуток</c:v>
                </c:pt>
                <c:pt idx="4">
                  <c:v>Податок на прибуток</c:v>
                </c:pt>
              </c:strCache>
            </c:strRef>
          </c:cat>
          <c:val>
            <c:numRef>
              <c:f>Лист1!$B$2:$B$6</c:f>
              <c:numCache>
                <c:formatCode>0.00</c:formatCode>
                <c:ptCount val="5"/>
                <c:pt idx="0">
                  <c:v>3521.3</c:v>
                </c:pt>
                <c:pt idx="1">
                  <c:v>2612.8000000000002</c:v>
                </c:pt>
                <c:pt idx="2">
                  <c:v>150.19999999999999</c:v>
                </c:pt>
                <c:pt idx="3">
                  <c:v>123.2</c:v>
                </c:pt>
                <c:pt idx="4">
                  <c:v>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F97-4A53-AB17-52F7C437B418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2023</c:v>
                </c:pt>
              </c:strCache>
            </c:strRef>
          </c:tx>
          <c:spPr>
            <a:pattFill prst="pct40">
              <a:fgClr>
                <a:schemeClr val="tx1"/>
              </a:fgClr>
              <a:bgClr>
                <a:schemeClr val="bg1"/>
              </a:bgClr>
            </a:pattFill>
            <a:ln>
              <a:noFill/>
            </a:ln>
            <a:effectLst/>
          </c:spPr>
          <c:invertIfNegative val="0"/>
          <c:dLbls>
            <c:dLbl>
              <c:idx val="2"/>
              <c:layout>
                <c:manualLayout>
                  <c:x val="-1.2077294685991224E-3"/>
                  <c:y val="-4.3779637435657826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6F97-4A53-AB17-52F7C437B418}"/>
                </c:ext>
              </c:extLst>
            </c:dLbl>
            <c:dLbl>
              <c:idx val="3"/>
              <c:layout>
                <c:manualLayout>
                  <c:x val="-4.8309178743962235E-3"/>
                  <c:y val="-3.5023709948526174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9-6F97-4A53-AB17-52F7C437B41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uk-UA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5"/>
                <c:pt idx="0">
                  <c:v>Чистий дохід</c:v>
                </c:pt>
                <c:pt idx="1">
                  <c:v>Собівартість</c:v>
                </c:pt>
                <c:pt idx="2">
                  <c:v>Фінансовий результат до оподаткування</c:v>
                </c:pt>
                <c:pt idx="3">
                  <c:v>Чистий прибуток</c:v>
                </c:pt>
                <c:pt idx="4">
                  <c:v>Податок на прибуток</c:v>
                </c:pt>
              </c:strCache>
            </c:strRef>
          </c:cat>
          <c:val>
            <c:numRef>
              <c:f>Лист1!$C$2:$C$6</c:f>
              <c:numCache>
                <c:formatCode>0.00</c:formatCode>
                <c:ptCount val="5"/>
                <c:pt idx="0">
                  <c:v>4231.8</c:v>
                </c:pt>
                <c:pt idx="1">
                  <c:v>3239.3</c:v>
                </c:pt>
                <c:pt idx="2">
                  <c:v>302.5</c:v>
                </c:pt>
                <c:pt idx="3">
                  <c:v>248</c:v>
                </c:pt>
                <c:pt idx="4">
                  <c:v>54.5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F97-4A53-AB17-52F7C437B418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І кв. 2024 (факт)</c:v>
                </c:pt>
              </c:strCache>
            </c:strRef>
          </c:tx>
          <c:spPr>
            <a:pattFill prst="dashUpDiag">
              <a:fgClr>
                <a:schemeClr val="tx1"/>
              </a:fgClr>
              <a:bgClr>
                <a:schemeClr val="bg1"/>
              </a:bgClr>
            </a:patt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uk-UA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5"/>
                <c:pt idx="0">
                  <c:v>Чистий дохід</c:v>
                </c:pt>
                <c:pt idx="1">
                  <c:v>Собівартість</c:v>
                </c:pt>
                <c:pt idx="2">
                  <c:v>Фінансовий результат до оподаткування</c:v>
                </c:pt>
                <c:pt idx="3">
                  <c:v>Чистий прибуток</c:v>
                </c:pt>
                <c:pt idx="4">
                  <c:v>Податок на прибуток</c:v>
                </c:pt>
              </c:strCache>
            </c:strRef>
          </c:cat>
          <c:val>
            <c:numRef>
              <c:f>Лист1!$D$2:$D$6</c:f>
              <c:numCache>
                <c:formatCode>0.00</c:formatCode>
                <c:ptCount val="5"/>
                <c:pt idx="0">
                  <c:v>1275.5999999999999</c:v>
                </c:pt>
                <c:pt idx="1">
                  <c:v>814.7</c:v>
                </c:pt>
                <c:pt idx="2">
                  <c:v>230.9</c:v>
                </c:pt>
                <c:pt idx="3">
                  <c:v>230.9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F97-4A53-AB17-52F7C437B418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2024 (прогноз)</c:v>
                </c:pt>
              </c:strCache>
            </c:strRef>
          </c:tx>
          <c:spPr>
            <a:pattFill prst="pct5">
              <a:fgClr>
                <a:schemeClr val="tx1"/>
              </a:fgClr>
              <a:bgClr>
                <a:schemeClr val="bg1"/>
              </a:bgClr>
            </a:patt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1" i="1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uk-UA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5"/>
                <c:pt idx="0">
                  <c:v>Чистий дохід</c:v>
                </c:pt>
                <c:pt idx="1">
                  <c:v>Собівартість</c:v>
                </c:pt>
                <c:pt idx="2">
                  <c:v>Фінансовий результат до оподаткування</c:v>
                </c:pt>
                <c:pt idx="3">
                  <c:v>Чистий прибуток</c:v>
                </c:pt>
                <c:pt idx="4">
                  <c:v>Податок на прибуток</c:v>
                </c:pt>
              </c:strCache>
            </c:strRef>
          </c:cat>
          <c:val>
            <c:numRef>
              <c:f>Лист1!$E$2:$E$6</c:f>
              <c:numCache>
                <c:formatCode>0.00</c:formatCode>
                <c:ptCount val="5"/>
                <c:pt idx="0">
                  <c:v>5102.3999999999996</c:v>
                </c:pt>
                <c:pt idx="1">
                  <c:v>3258.8</c:v>
                </c:pt>
                <c:pt idx="2">
                  <c:v>923.6</c:v>
                </c:pt>
                <c:pt idx="3">
                  <c:v>757.35200000000009</c:v>
                </c:pt>
                <c:pt idx="4">
                  <c:v>166.24799999999993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6F97-4A53-AB17-52F7C437B418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560082808"/>
        <c:axId val="560075592"/>
      </c:barChart>
      <c:catAx>
        <c:axId val="5600828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uk-UA"/>
          </a:p>
        </c:txPr>
        <c:crossAx val="560075592"/>
        <c:crosses val="autoZero"/>
        <c:auto val="1"/>
        <c:lblAlgn val="ctr"/>
        <c:lblOffset val="100"/>
        <c:noMultiLvlLbl val="0"/>
      </c:catAx>
      <c:valAx>
        <c:axId val="5600755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uk-UA"/>
          </a:p>
        </c:txPr>
        <c:crossAx val="5600828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uk-UA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Arial" panose="020B0604020202020204" pitchFamily="34" charset="0"/>
          <a:cs typeface="Arial" panose="020B0604020202020204" pitchFamily="34" charset="0"/>
        </a:defRPr>
      </a:pPr>
      <a:endParaRPr lang="uk-UA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Лист1!$A$2</c:f>
              <c:strCache>
                <c:ptCount val="1"/>
                <c:pt idx="0">
                  <c:v>Чистий дохід</c:v>
                </c:pt>
              </c:strCache>
            </c:strRef>
          </c:tx>
          <c:spPr>
            <a:ln w="28575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cat>
            <c:strRef>
              <c:f>Лист1!$B$1:$D$1</c:f>
              <c:strCache>
                <c:ptCount val="3"/>
                <c:pt idx="0">
                  <c:v>2022</c:v>
                </c:pt>
                <c:pt idx="1">
                  <c:v>2023</c:v>
                </c:pt>
                <c:pt idx="2">
                  <c:v>2024 (прогноз)</c:v>
                </c:pt>
              </c:strCache>
            </c:strRef>
          </c:cat>
          <c:val>
            <c:numRef>
              <c:f>Лист1!$B$2:$D$2</c:f>
              <c:numCache>
                <c:formatCode>General</c:formatCode>
                <c:ptCount val="3"/>
                <c:pt idx="0">
                  <c:v>3521.3</c:v>
                </c:pt>
                <c:pt idx="1">
                  <c:v>4231.8</c:v>
                </c:pt>
                <c:pt idx="2">
                  <c:v>5102.3999999999996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49B8-4388-A031-1455BD578629}"/>
            </c:ext>
          </c:extLst>
        </c:ser>
        <c:ser>
          <c:idx val="1"/>
          <c:order val="1"/>
          <c:tx>
            <c:strRef>
              <c:f>Лист1!$A$3</c:f>
              <c:strCache>
                <c:ptCount val="1"/>
                <c:pt idx="0">
                  <c:v>Собівартість</c:v>
                </c:pt>
              </c:strCache>
            </c:strRef>
          </c:tx>
          <c:spPr>
            <a:ln w="28575" cap="rnd">
              <a:solidFill>
                <a:schemeClr val="tx1"/>
              </a:solidFill>
              <a:prstDash val="sysDash"/>
              <a:round/>
            </a:ln>
            <a:effectLst/>
          </c:spPr>
          <c:marker>
            <c:symbol val="none"/>
          </c:marker>
          <c:cat>
            <c:strRef>
              <c:f>Лист1!$B$1:$D$1</c:f>
              <c:strCache>
                <c:ptCount val="3"/>
                <c:pt idx="0">
                  <c:v>2022</c:v>
                </c:pt>
                <c:pt idx="1">
                  <c:v>2023</c:v>
                </c:pt>
                <c:pt idx="2">
                  <c:v>2024 (прогноз)</c:v>
                </c:pt>
              </c:strCache>
            </c:strRef>
          </c:cat>
          <c:val>
            <c:numRef>
              <c:f>Лист1!$B$3:$D$3</c:f>
              <c:numCache>
                <c:formatCode>General</c:formatCode>
                <c:ptCount val="3"/>
                <c:pt idx="0">
                  <c:v>2612.8000000000002</c:v>
                </c:pt>
                <c:pt idx="1">
                  <c:v>3239.3</c:v>
                </c:pt>
                <c:pt idx="2">
                  <c:v>3258.8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49B8-4388-A031-1455BD578629}"/>
            </c:ext>
          </c:extLst>
        </c:ser>
        <c:ser>
          <c:idx val="2"/>
          <c:order val="2"/>
          <c:tx>
            <c:strRef>
              <c:f>Лист1!$A$4</c:f>
              <c:strCache>
                <c:ptCount val="1"/>
                <c:pt idx="0">
                  <c:v>Фінансовий результат до оподаткування</c:v>
                </c:pt>
              </c:strCache>
            </c:strRef>
          </c:tx>
          <c:spPr>
            <a:ln w="28575" cap="rnd">
              <a:solidFill>
                <a:schemeClr val="tx1"/>
              </a:solidFill>
              <a:prstDash val="lgDash"/>
              <a:round/>
            </a:ln>
            <a:effectLst/>
          </c:spPr>
          <c:marker>
            <c:symbol val="none"/>
          </c:marker>
          <c:cat>
            <c:strRef>
              <c:f>Лист1!$B$1:$D$1</c:f>
              <c:strCache>
                <c:ptCount val="3"/>
                <c:pt idx="0">
                  <c:v>2022</c:v>
                </c:pt>
                <c:pt idx="1">
                  <c:v>2023</c:v>
                </c:pt>
                <c:pt idx="2">
                  <c:v>2024 (прогноз)</c:v>
                </c:pt>
              </c:strCache>
            </c:strRef>
          </c:cat>
          <c:val>
            <c:numRef>
              <c:f>Лист1!$B$4:$D$4</c:f>
              <c:numCache>
                <c:formatCode>General</c:formatCode>
                <c:ptCount val="3"/>
                <c:pt idx="0">
                  <c:v>150.19999999999999</c:v>
                </c:pt>
                <c:pt idx="1">
                  <c:v>302.5</c:v>
                </c:pt>
                <c:pt idx="2">
                  <c:v>923.6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49B8-4388-A031-1455BD578629}"/>
            </c:ext>
          </c:extLst>
        </c:ser>
        <c:ser>
          <c:idx val="3"/>
          <c:order val="3"/>
          <c:tx>
            <c:strRef>
              <c:f>Лист1!$A$5</c:f>
              <c:strCache>
                <c:ptCount val="1"/>
                <c:pt idx="0">
                  <c:v>Чистий прибуток</c:v>
                </c:pt>
              </c:strCache>
            </c:strRef>
          </c:tx>
          <c:spPr>
            <a:ln w="28575" cap="rnd">
              <a:solidFill>
                <a:schemeClr val="tx1"/>
              </a:solidFill>
              <a:prstDash val="lgDashDotDot"/>
              <a:round/>
            </a:ln>
            <a:effectLst/>
          </c:spPr>
          <c:marker>
            <c:symbol val="none"/>
          </c:marker>
          <c:cat>
            <c:strRef>
              <c:f>Лист1!$B$1:$D$1</c:f>
              <c:strCache>
                <c:ptCount val="3"/>
                <c:pt idx="0">
                  <c:v>2022</c:v>
                </c:pt>
                <c:pt idx="1">
                  <c:v>2023</c:v>
                </c:pt>
                <c:pt idx="2">
                  <c:v>2024 (прогноз)</c:v>
                </c:pt>
              </c:strCache>
            </c:strRef>
          </c:cat>
          <c:val>
            <c:numRef>
              <c:f>Лист1!$B$5:$D$5</c:f>
              <c:numCache>
                <c:formatCode>General</c:formatCode>
                <c:ptCount val="3"/>
                <c:pt idx="0">
                  <c:v>123.2</c:v>
                </c:pt>
                <c:pt idx="1">
                  <c:v>248</c:v>
                </c:pt>
                <c:pt idx="2">
                  <c:v>757.35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49B8-4388-A031-1455BD578629}"/>
            </c:ext>
          </c:extLst>
        </c:ser>
        <c:ser>
          <c:idx val="4"/>
          <c:order val="4"/>
          <c:tx>
            <c:strRef>
              <c:f>Лист1!$A$6</c:f>
              <c:strCache>
                <c:ptCount val="1"/>
                <c:pt idx="0">
                  <c:v>Податок на прибуток</c:v>
                </c:pt>
              </c:strCache>
            </c:strRef>
          </c:tx>
          <c:spPr>
            <a:ln w="28575" cap="rnd">
              <a:solidFill>
                <a:schemeClr val="tx1"/>
              </a:solidFill>
              <a:prstDash val="sysDot"/>
              <a:round/>
            </a:ln>
            <a:effectLst/>
          </c:spPr>
          <c:marker>
            <c:symbol val="none"/>
          </c:marker>
          <c:cat>
            <c:strRef>
              <c:f>Лист1!$B$1:$D$1</c:f>
              <c:strCache>
                <c:ptCount val="3"/>
                <c:pt idx="0">
                  <c:v>2022</c:v>
                </c:pt>
                <c:pt idx="1">
                  <c:v>2023</c:v>
                </c:pt>
                <c:pt idx="2">
                  <c:v>2024 (прогноз)</c:v>
                </c:pt>
              </c:strCache>
            </c:strRef>
          </c:cat>
          <c:val>
            <c:numRef>
              <c:f>Лист1!$B$6:$D$6</c:f>
              <c:numCache>
                <c:formatCode>General</c:formatCode>
                <c:ptCount val="3"/>
                <c:pt idx="0">
                  <c:v>27</c:v>
                </c:pt>
                <c:pt idx="1">
                  <c:v>54.5</c:v>
                </c:pt>
                <c:pt idx="2">
                  <c:v>166.25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49B8-4388-A031-1455BD57862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725716128"/>
        <c:axId val="725718096"/>
      </c:lineChart>
      <c:catAx>
        <c:axId val="7257161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uk-UA"/>
          </a:p>
        </c:txPr>
        <c:crossAx val="725718096"/>
        <c:crosses val="autoZero"/>
        <c:auto val="1"/>
        <c:lblAlgn val="ctr"/>
        <c:lblOffset val="100"/>
        <c:noMultiLvlLbl val="0"/>
      </c:catAx>
      <c:valAx>
        <c:axId val="7257180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uk-UA"/>
          </a:p>
        </c:txPr>
        <c:crossAx val="7257161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uk-UA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Arial" panose="020B0604020202020204" pitchFamily="34" charset="0"/>
          <a:cs typeface="Arial" panose="020B0604020202020204" pitchFamily="34" charset="0"/>
        </a:defRPr>
      </a:pPr>
      <a:endParaRPr lang="uk-UA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Аванс</c:v>
                </c:pt>
              </c:strCache>
            </c:strRef>
          </c:tx>
          <c:spPr>
            <a:solidFill>
              <a:schemeClr val="tx1">
                <a:lumMod val="95000"/>
                <a:lumOff val="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uk-UA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Лист1!$A$2:$A$7</c:f>
              <c:strCache>
                <c:ptCount val="6"/>
                <c:pt idx="0">
                  <c:v>Без лізингу</c:v>
                </c:pt>
                <c:pt idx="1">
                  <c:v>Лізинг 1</c:v>
                </c:pt>
                <c:pt idx="2">
                  <c:v>Лізинг 2</c:v>
                </c:pt>
                <c:pt idx="3">
                  <c:v>Лізинг 3</c:v>
                </c:pt>
                <c:pt idx="4">
                  <c:v>Лізинг 4</c:v>
                </c:pt>
                <c:pt idx="5">
                  <c:v>Лізинг 5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1526200</c:v>
                </c:pt>
                <c:pt idx="1">
                  <c:v>305240</c:v>
                </c:pt>
                <c:pt idx="2">
                  <c:v>457860</c:v>
                </c:pt>
                <c:pt idx="3">
                  <c:v>305240</c:v>
                </c:pt>
                <c:pt idx="4">
                  <c:v>205000</c:v>
                </c:pt>
                <c:pt idx="5">
                  <c:v>763010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633-4FA7-86D0-9CD6EF40028F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Щомісячна сума</c:v>
                </c:pt>
              </c:strCache>
            </c:strRef>
          </c:tx>
          <c:spPr>
            <a:solidFill>
              <a:schemeClr val="bg1">
                <a:lumMod val="5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uk-UA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Лист1!$A$2:$A$7</c:f>
              <c:strCache>
                <c:ptCount val="6"/>
                <c:pt idx="0">
                  <c:v>Без лізингу</c:v>
                </c:pt>
                <c:pt idx="1">
                  <c:v>Лізинг 1</c:v>
                </c:pt>
                <c:pt idx="2">
                  <c:v>Лізинг 2</c:v>
                </c:pt>
                <c:pt idx="3">
                  <c:v>Лізинг 3</c:v>
                </c:pt>
                <c:pt idx="4">
                  <c:v>Лізинг 4</c:v>
                </c:pt>
                <c:pt idx="5">
                  <c:v>Лізинг 5</c:v>
                </c:pt>
              </c:strCache>
            </c:strRef>
          </c:cat>
          <c:val>
            <c:numRef>
              <c:f>Лист1!$C$2:$C$7</c:f>
              <c:numCache>
                <c:formatCode>General</c:formatCode>
                <c:ptCount val="6"/>
                <c:pt idx="1">
                  <c:v>68286</c:v>
                </c:pt>
                <c:pt idx="2">
                  <c:v>59739</c:v>
                </c:pt>
                <c:pt idx="3">
                  <c:v>78362</c:v>
                </c:pt>
                <c:pt idx="4">
                  <c:v>58074</c:v>
                </c:pt>
                <c:pt idx="5">
                  <c:v>50711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633-4FA7-86D0-9CD6EF40028F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293258288"/>
        <c:axId val="293258944"/>
      </c:barChart>
      <c:catAx>
        <c:axId val="29325828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uk-UA"/>
          </a:p>
        </c:txPr>
        <c:crossAx val="293258944"/>
        <c:crosses val="autoZero"/>
        <c:auto val="1"/>
        <c:lblAlgn val="ctr"/>
        <c:lblOffset val="100"/>
        <c:noMultiLvlLbl val="0"/>
      </c:catAx>
      <c:valAx>
        <c:axId val="29325894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uk-UA"/>
          </a:p>
        </c:txPr>
        <c:crossAx val="2932582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uk-UA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Arial" panose="020B0604020202020204" pitchFamily="34" charset="0"/>
          <a:cs typeface="Arial" panose="020B0604020202020204" pitchFamily="34" charset="0"/>
        </a:defRPr>
      </a:pPr>
      <a:endParaRPr lang="uk-UA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Аванс</c:v>
                </c:pt>
              </c:strCache>
            </c:strRef>
          </c:tx>
          <c:spPr>
            <a:solidFill>
              <a:schemeClr val="tx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uk-UA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Лист1!$A$2:$A$7</c:f>
              <c:strCache>
                <c:ptCount val="6"/>
                <c:pt idx="0">
                  <c:v>Без лізингу</c:v>
                </c:pt>
                <c:pt idx="1">
                  <c:v>Лізинг 1</c:v>
                </c:pt>
                <c:pt idx="2">
                  <c:v>Лізинг 2</c:v>
                </c:pt>
                <c:pt idx="3">
                  <c:v>Лізинг 3</c:v>
                </c:pt>
                <c:pt idx="4">
                  <c:v>Лізинг 4</c:v>
                </c:pt>
                <c:pt idx="5">
                  <c:v>Лізинг 5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1308735</c:v>
                </c:pt>
                <c:pt idx="1">
                  <c:v>392620</c:v>
                </c:pt>
                <c:pt idx="2">
                  <c:v>205000</c:v>
                </c:pt>
                <c:pt idx="3">
                  <c:v>654360</c:v>
                </c:pt>
                <c:pt idx="4">
                  <c:v>261747</c:v>
                </c:pt>
                <c:pt idx="5">
                  <c:v>261747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633-4FA7-86D0-9CD6EF40028F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Щомісячна сума</c:v>
                </c:pt>
              </c:strCache>
            </c:strRef>
          </c:tx>
          <c:spPr>
            <a:solidFill>
              <a:schemeClr val="bg1">
                <a:lumMod val="5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uk-UA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Лист1!$A$2:$A$7</c:f>
              <c:strCache>
                <c:ptCount val="6"/>
                <c:pt idx="0">
                  <c:v>Без лізингу</c:v>
                </c:pt>
                <c:pt idx="1">
                  <c:v>Лізинг 1</c:v>
                </c:pt>
                <c:pt idx="2">
                  <c:v>Лізинг 2</c:v>
                </c:pt>
                <c:pt idx="3">
                  <c:v>Лізинг 3</c:v>
                </c:pt>
                <c:pt idx="4">
                  <c:v>Лізинг 4</c:v>
                </c:pt>
                <c:pt idx="5">
                  <c:v>Лізинг 5</c:v>
                </c:pt>
              </c:strCache>
            </c:strRef>
          </c:cat>
          <c:val>
            <c:numRef>
              <c:f>Лист1!$C$2:$C$7</c:f>
              <c:numCache>
                <c:formatCode>General</c:formatCode>
                <c:ptCount val="6"/>
                <c:pt idx="1">
                  <c:v>51223</c:v>
                </c:pt>
                <c:pt idx="2">
                  <c:v>48600</c:v>
                </c:pt>
                <c:pt idx="3">
                  <c:v>43490</c:v>
                </c:pt>
                <c:pt idx="4">
                  <c:v>67242</c:v>
                </c:pt>
                <c:pt idx="5">
                  <c:v>58541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633-4FA7-86D0-9CD6EF40028F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293258288"/>
        <c:axId val="293258944"/>
      </c:barChart>
      <c:catAx>
        <c:axId val="29325828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uk-UA"/>
          </a:p>
        </c:txPr>
        <c:crossAx val="293258944"/>
        <c:crosses val="autoZero"/>
        <c:auto val="1"/>
        <c:lblAlgn val="ctr"/>
        <c:lblOffset val="100"/>
        <c:noMultiLvlLbl val="0"/>
      </c:catAx>
      <c:valAx>
        <c:axId val="29325894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uk-UA"/>
          </a:p>
        </c:txPr>
        <c:crossAx val="2932582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uk-UA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Arial" panose="020B0604020202020204" pitchFamily="34" charset="0"/>
          <a:cs typeface="Arial" panose="020B0604020202020204" pitchFamily="34" charset="0"/>
        </a:defRPr>
      </a:pPr>
      <a:endParaRPr lang="uk-UA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Погашення вартості об'єкта</c:v>
                </c:pt>
              </c:strCache>
            </c:strRef>
          </c:tx>
          <c:spPr>
            <a:solidFill>
              <a:schemeClr val="tx1"/>
            </a:solidFill>
            <a:ln>
              <a:noFill/>
            </a:ln>
            <a:effectLst/>
          </c:spPr>
          <c:invertIfNegative val="0"/>
          <c:cat>
            <c:numRef>
              <c:f>Лист1!$A$2:$A$25</c:f>
              <c:numCache>
                <c:formatCode>General</c:formatCode>
                <c:ptCount val="2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</c:numCache>
            </c:numRef>
          </c:cat>
          <c:val>
            <c:numRef>
              <c:f>Лист1!$B$2:$B$25</c:f>
              <c:numCache>
                <c:formatCode>General</c:formatCode>
                <c:ptCount val="24"/>
                <c:pt idx="0">
                  <c:v>291487.07</c:v>
                </c:pt>
                <c:pt idx="1">
                  <c:v>29987.91</c:v>
                </c:pt>
                <c:pt idx="2">
                  <c:v>30237.81</c:v>
                </c:pt>
                <c:pt idx="3">
                  <c:v>30489.79</c:v>
                </c:pt>
                <c:pt idx="4">
                  <c:v>30743.87</c:v>
                </c:pt>
                <c:pt idx="5">
                  <c:v>31000.07</c:v>
                </c:pt>
                <c:pt idx="6">
                  <c:v>31258.400000000001</c:v>
                </c:pt>
                <c:pt idx="7">
                  <c:v>31518.89</c:v>
                </c:pt>
                <c:pt idx="8">
                  <c:v>31781.55</c:v>
                </c:pt>
                <c:pt idx="9">
                  <c:v>32046.39</c:v>
                </c:pt>
                <c:pt idx="10">
                  <c:v>32313.45</c:v>
                </c:pt>
                <c:pt idx="11">
                  <c:v>32582.720000000001</c:v>
                </c:pt>
                <c:pt idx="12">
                  <c:v>32854.25</c:v>
                </c:pt>
                <c:pt idx="13">
                  <c:v>33128.03</c:v>
                </c:pt>
                <c:pt idx="14">
                  <c:v>33404.1</c:v>
                </c:pt>
                <c:pt idx="15">
                  <c:v>33682.47</c:v>
                </c:pt>
                <c:pt idx="16">
                  <c:v>33963.15</c:v>
                </c:pt>
                <c:pt idx="17">
                  <c:v>34246.18</c:v>
                </c:pt>
                <c:pt idx="18">
                  <c:v>34531.57</c:v>
                </c:pt>
                <c:pt idx="19">
                  <c:v>34819.33</c:v>
                </c:pt>
                <c:pt idx="20">
                  <c:v>35109.49</c:v>
                </c:pt>
                <c:pt idx="21">
                  <c:v>35402.07</c:v>
                </c:pt>
                <c:pt idx="22">
                  <c:v>35697.089999999997</c:v>
                </c:pt>
                <c:pt idx="23">
                  <c:v>35994.559999999998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D29-4712-AFAB-5A8772D8C3AF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Винагорода лізингодавця</c:v>
                </c:pt>
              </c:strCache>
            </c:strRef>
          </c:tx>
          <c:spPr>
            <a:solidFill>
              <a:schemeClr val="bg1">
                <a:lumMod val="50000"/>
              </a:schemeClr>
            </a:solidFill>
            <a:ln>
              <a:noFill/>
            </a:ln>
            <a:effectLst/>
          </c:spPr>
          <c:invertIfNegative val="0"/>
          <c:cat>
            <c:numRef>
              <c:f>Лист1!$A$2:$A$25</c:f>
              <c:numCache>
                <c:formatCode>General</c:formatCode>
                <c:ptCount val="2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</c:numCache>
            </c:numRef>
          </c:cat>
          <c:val>
            <c:numRef>
              <c:f>Лист1!$C$2:$C$25</c:f>
              <c:numCache>
                <c:formatCode>General</c:formatCode>
                <c:ptCount val="24"/>
                <c:pt idx="0">
                  <c:v>8724.9</c:v>
                </c:pt>
                <c:pt idx="1">
                  <c:v>8477.07</c:v>
                </c:pt>
                <c:pt idx="2">
                  <c:v>8227.17</c:v>
                </c:pt>
                <c:pt idx="3">
                  <c:v>7975.19</c:v>
                </c:pt>
                <c:pt idx="4">
                  <c:v>7721.1</c:v>
                </c:pt>
                <c:pt idx="5">
                  <c:v>7464.9</c:v>
                </c:pt>
                <c:pt idx="6">
                  <c:v>7206.57</c:v>
                </c:pt>
                <c:pt idx="7">
                  <c:v>6946.08</c:v>
                </c:pt>
                <c:pt idx="8">
                  <c:v>6683.43</c:v>
                </c:pt>
                <c:pt idx="9">
                  <c:v>6418.58</c:v>
                </c:pt>
                <c:pt idx="10">
                  <c:v>6151.53</c:v>
                </c:pt>
                <c:pt idx="11">
                  <c:v>5882.25</c:v>
                </c:pt>
                <c:pt idx="12">
                  <c:v>5610.73</c:v>
                </c:pt>
                <c:pt idx="13">
                  <c:v>5336.94</c:v>
                </c:pt>
                <c:pt idx="14">
                  <c:v>5060.87</c:v>
                </c:pt>
                <c:pt idx="15">
                  <c:v>4782.51</c:v>
                </c:pt>
                <c:pt idx="16">
                  <c:v>4501.82</c:v>
                </c:pt>
                <c:pt idx="17">
                  <c:v>4218.79</c:v>
                </c:pt>
                <c:pt idx="18">
                  <c:v>3933.41</c:v>
                </c:pt>
                <c:pt idx="19">
                  <c:v>3645.64</c:v>
                </c:pt>
                <c:pt idx="20">
                  <c:v>3355.48</c:v>
                </c:pt>
                <c:pt idx="21">
                  <c:v>3062.9</c:v>
                </c:pt>
                <c:pt idx="22">
                  <c:v>2767.89</c:v>
                </c:pt>
                <c:pt idx="23">
                  <c:v>2470.41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D29-4712-AFAB-5A8772D8C3AF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Комісія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numRef>
              <c:f>Лист1!$A$2:$A$25</c:f>
              <c:numCache>
                <c:formatCode>General</c:formatCode>
                <c:ptCount val="2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</c:numCache>
            </c:numRef>
          </c:cat>
          <c:val>
            <c:numRef>
              <c:f>Лист1!$D$2:$D$25</c:f>
              <c:numCache>
                <c:formatCode>General</c:formatCode>
                <c:ptCount val="24"/>
                <c:pt idx="0">
                  <c:v>13087.35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D29-4712-AFAB-5A8772D8C3A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451692320"/>
        <c:axId val="451682152"/>
      </c:barChart>
      <c:lineChart>
        <c:grouping val="standard"/>
        <c:varyColors val="0"/>
        <c:ser>
          <c:idx val="3"/>
          <c:order val="3"/>
          <c:tx>
            <c:strRef>
              <c:f>Лист1!$E$1</c:f>
              <c:strCache>
                <c:ptCount val="1"/>
                <c:pt idx="0">
                  <c:v>Загалом</c:v>
                </c:pt>
              </c:strCache>
            </c:strRef>
          </c:tx>
          <c:spPr>
            <a:ln w="28575" cap="rnd">
              <a:solidFill>
                <a:schemeClr val="tx1"/>
              </a:solidFill>
              <a:prstDash val="dash"/>
              <a:round/>
            </a:ln>
            <a:effectLst/>
          </c:spPr>
          <c:marker>
            <c:symbol val="none"/>
          </c:marker>
          <c:cat>
            <c:numRef>
              <c:f>Лист1!$A$2:$A$25</c:f>
              <c:numCache>
                <c:formatCode>General</c:formatCode>
                <c:ptCount val="2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</c:numCache>
            </c:numRef>
          </c:cat>
          <c:val>
            <c:numRef>
              <c:f>Лист1!$E$2:$E$25</c:f>
              <c:numCache>
                <c:formatCode>General</c:formatCode>
                <c:ptCount val="24"/>
                <c:pt idx="0">
                  <c:v>313299.32</c:v>
                </c:pt>
                <c:pt idx="1">
                  <c:v>38464.97</c:v>
                </c:pt>
                <c:pt idx="2">
                  <c:v>38464.97</c:v>
                </c:pt>
                <c:pt idx="3">
                  <c:v>38464.97</c:v>
                </c:pt>
                <c:pt idx="4">
                  <c:v>38464.97</c:v>
                </c:pt>
                <c:pt idx="5">
                  <c:v>38464.97</c:v>
                </c:pt>
                <c:pt idx="6">
                  <c:v>38464.97</c:v>
                </c:pt>
                <c:pt idx="7">
                  <c:v>38464.97</c:v>
                </c:pt>
                <c:pt idx="8">
                  <c:v>38464.97</c:v>
                </c:pt>
                <c:pt idx="9">
                  <c:v>38464.97</c:v>
                </c:pt>
                <c:pt idx="10">
                  <c:v>38464.97</c:v>
                </c:pt>
                <c:pt idx="11">
                  <c:v>38464.97</c:v>
                </c:pt>
                <c:pt idx="12">
                  <c:v>38464.97</c:v>
                </c:pt>
                <c:pt idx="13">
                  <c:v>38464.97</c:v>
                </c:pt>
                <c:pt idx="14">
                  <c:v>38464.97</c:v>
                </c:pt>
                <c:pt idx="15">
                  <c:v>38464.97</c:v>
                </c:pt>
                <c:pt idx="16">
                  <c:v>38464.97</c:v>
                </c:pt>
                <c:pt idx="17">
                  <c:v>38464.97</c:v>
                </c:pt>
                <c:pt idx="18">
                  <c:v>38464.97</c:v>
                </c:pt>
                <c:pt idx="19">
                  <c:v>38464.97</c:v>
                </c:pt>
                <c:pt idx="20">
                  <c:v>38464.97</c:v>
                </c:pt>
                <c:pt idx="21">
                  <c:v>38464.97</c:v>
                </c:pt>
                <c:pt idx="22">
                  <c:v>38464.97</c:v>
                </c:pt>
                <c:pt idx="23">
                  <c:v>38464.97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AD29-4712-AFAB-5A8772D8C3A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51692320"/>
        <c:axId val="451682152"/>
      </c:lineChart>
      <c:catAx>
        <c:axId val="4516923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  <c:crossAx val="451682152"/>
        <c:crosses val="autoZero"/>
        <c:auto val="1"/>
        <c:lblAlgn val="ctr"/>
        <c:lblOffset val="100"/>
        <c:noMultiLvlLbl val="0"/>
      </c:catAx>
      <c:valAx>
        <c:axId val="4516821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  <c:crossAx val="4516923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uk-UA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uk-UA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Погашення вартості об'єкта</c:v>
                </c:pt>
              </c:strCache>
            </c:strRef>
          </c:tx>
          <c:spPr>
            <a:solidFill>
              <a:schemeClr val="tx1"/>
            </a:solidFill>
            <a:ln>
              <a:noFill/>
            </a:ln>
            <a:effectLst/>
          </c:spPr>
          <c:invertIfNegative val="0"/>
          <c:cat>
            <c:numRef>
              <c:f>Лист1!$A$2:$A$25</c:f>
              <c:numCache>
                <c:formatCode>General</c:formatCode>
                <c:ptCount val="2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</c:numCache>
            </c:numRef>
          </c:cat>
          <c:val>
            <c:numRef>
              <c:f>Лист1!$B$2:$B$25</c:f>
              <c:numCache>
                <c:formatCode>General</c:formatCode>
                <c:ptCount val="24"/>
                <c:pt idx="0">
                  <c:v>295520.90000000002</c:v>
                </c:pt>
                <c:pt idx="1">
                  <c:v>33773.9</c:v>
                </c:pt>
                <c:pt idx="2">
                  <c:v>33773.9</c:v>
                </c:pt>
                <c:pt idx="3">
                  <c:v>33773.9</c:v>
                </c:pt>
                <c:pt idx="4">
                  <c:v>33773.9</c:v>
                </c:pt>
                <c:pt idx="5">
                  <c:v>33773.9</c:v>
                </c:pt>
                <c:pt idx="6">
                  <c:v>33773.9</c:v>
                </c:pt>
                <c:pt idx="7">
                  <c:v>33773.9</c:v>
                </c:pt>
                <c:pt idx="8">
                  <c:v>33773.9</c:v>
                </c:pt>
                <c:pt idx="9">
                  <c:v>33773.9</c:v>
                </c:pt>
                <c:pt idx="10">
                  <c:v>33773.9</c:v>
                </c:pt>
                <c:pt idx="11">
                  <c:v>33773.9</c:v>
                </c:pt>
                <c:pt idx="12">
                  <c:v>33773.9</c:v>
                </c:pt>
                <c:pt idx="13">
                  <c:v>33773.9</c:v>
                </c:pt>
                <c:pt idx="14">
                  <c:v>33773.9</c:v>
                </c:pt>
                <c:pt idx="15">
                  <c:v>33773.9</c:v>
                </c:pt>
                <c:pt idx="16">
                  <c:v>33773.9</c:v>
                </c:pt>
                <c:pt idx="17">
                  <c:v>33773.9</c:v>
                </c:pt>
                <c:pt idx="18">
                  <c:v>33773.9</c:v>
                </c:pt>
                <c:pt idx="19">
                  <c:v>33773.9</c:v>
                </c:pt>
                <c:pt idx="20">
                  <c:v>33773.9</c:v>
                </c:pt>
                <c:pt idx="21">
                  <c:v>33773.9</c:v>
                </c:pt>
                <c:pt idx="22">
                  <c:v>33773.9</c:v>
                </c:pt>
                <c:pt idx="23">
                  <c:v>33773.9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DF4-4D1C-A398-7CDE62C8DD57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Винагорода лізингодавця</c:v>
                </c:pt>
              </c:strCache>
            </c:strRef>
          </c:tx>
          <c:spPr>
            <a:solidFill>
              <a:schemeClr val="bg1">
                <a:lumMod val="50000"/>
              </a:schemeClr>
            </a:solidFill>
            <a:ln>
              <a:noFill/>
            </a:ln>
            <a:effectLst/>
          </c:spPr>
          <c:invertIfNegative val="0"/>
          <c:cat>
            <c:numRef>
              <c:f>Лист1!$A$2:$A$25</c:f>
              <c:numCache>
                <c:formatCode>General</c:formatCode>
                <c:ptCount val="2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</c:numCache>
            </c:numRef>
          </c:cat>
          <c:val>
            <c:numRef>
              <c:f>Лист1!$C$2:$C$25</c:f>
              <c:numCache>
                <c:formatCode>General</c:formatCode>
                <c:ptCount val="24"/>
                <c:pt idx="0">
                  <c:v>10906.2</c:v>
                </c:pt>
                <c:pt idx="1">
                  <c:v>8443.5</c:v>
                </c:pt>
                <c:pt idx="2">
                  <c:v>8162.1</c:v>
                </c:pt>
                <c:pt idx="3">
                  <c:v>7880.6</c:v>
                </c:pt>
                <c:pt idx="4">
                  <c:v>7599.2</c:v>
                </c:pt>
                <c:pt idx="5">
                  <c:v>7317.7</c:v>
                </c:pt>
                <c:pt idx="6">
                  <c:v>7036.3</c:v>
                </c:pt>
                <c:pt idx="7">
                  <c:v>6754.8</c:v>
                </c:pt>
                <c:pt idx="8">
                  <c:v>6473.4</c:v>
                </c:pt>
                <c:pt idx="9">
                  <c:v>6191.9</c:v>
                </c:pt>
                <c:pt idx="10">
                  <c:v>5910.5</c:v>
                </c:pt>
                <c:pt idx="11">
                  <c:v>5629</c:v>
                </c:pt>
                <c:pt idx="12">
                  <c:v>5347.6</c:v>
                </c:pt>
                <c:pt idx="13">
                  <c:v>5066.1000000000004</c:v>
                </c:pt>
                <c:pt idx="14">
                  <c:v>4784.7</c:v>
                </c:pt>
                <c:pt idx="15">
                  <c:v>4503.2</c:v>
                </c:pt>
                <c:pt idx="16">
                  <c:v>4221.8</c:v>
                </c:pt>
                <c:pt idx="17">
                  <c:v>3940.3</c:v>
                </c:pt>
                <c:pt idx="18">
                  <c:v>3658.9</c:v>
                </c:pt>
                <c:pt idx="19">
                  <c:v>3377.4</c:v>
                </c:pt>
                <c:pt idx="20">
                  <c:v>3096</c:v>
                </c:pt>
                <c:pt idx="21">
                  <c:v>2814.5</c:v>
                </c:pt>
                <c:pt idx="22">
                  <c:v>2533.1</c:v>
                </c:pt>
                <c:pt idx="23">
                  <c:v>2251.6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DF4-4D1C-A398-7CDE62C8DD57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Комісія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numRef>
              <c:f>Лист1!$A$2:$A$25</c:f>
              <c:numCache>
                <c:formatCode>General</c:formatCode>
                <c:ptCount val="2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</c:numCache>
            </c:numRef>
          </c:cat>
          <c:val>
            <c:numRef>
              <c:f>Лист1!$D$2:$D$25</c:f>
              <c:numCache>
                <c:formatCode>General</c:formatCode>
                <c:ptCount val="24"/>
                <c:pt idx="0">
                  <c:v>13087.35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DF4-4D1C-A398-7CDE62C8DD5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451692320"/>
        <c:axId val="451682152"/>
      </c:barChart>
      <c:lineChart>
        <c:grouping val="standard"/>
        <c:varyColors val="0"/>
        <c:ser>
          <c:idx val="3"/>
          <c:order val="3"/>
          <c:tx>
            <c:strRef>
              <c:f>Лист1!$E$1</c:f>
              <c:strCache>
                <c:ptCount val="1"/>
                <c:pt idx="0">
                  <c:v>Загалом</c:v>
                </c:pt>
              </c:strCache>
            </c:strRef>
          </c:tx>
          <c:spPr>
            <a:ln w="28575" cap="rnd">
              <a:solidFill>
                <a:schemeClr val="tx1"/>
              </a:solidFill>
              <a:prstDash val="dash"/>
              <a:round/>
            </a:ln>
            <a:effectLst/>
          </c:spPr>
          <c:marker>
            <c:symbol val="none"/>
          </c:marker>
          <c:cat>
            <c:numRef>
              <c:f>Лист1!$A$2:$A$25</c:f>
              <c:numCache>
                <c:formatCode>General</c:formatCode>
                <c:ptCount val="2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</c:numCache>
            </c:numRef>
          </c:cat>
          <c:val>
            <c:numRef>
              <c:f>Лист1!$E$2:$E$25</c:f>
              <c:numCache>
                <c:formatCode>General</c:formatCode>
                <c:ptCount val="24"/>
                <c:pt idx="0">
                  <c:v>319514.45</c:v>
                </c:pt>
                <c:pt idx="1">
                  <c:v>42217.4</c:v>
                </c:pt>
                <c:pt idx="2">
                  <c:v>41936</c:v>
                </c:pt>
                <c:pt idx="3">
                  <c:v>41654.5</c:v>
                </c:pt>
                <c:pt idx="4">
                  <c:v>41373.1</c:v>
                </c:pt>
                <c:pt idx="5">
                  <c:v>41091.599999999999</c:v>
                </c:pt>
                <c:pt idx="6">
                  <c:v>40810.199999999997</c:v>
                </c:pt>
                <c:pt idx="7">
                  <c:v>40528.699999999997</c:v>
                </c:pt>
                <c:pt idx="8">
                  <c:v>40247.300000000003</c:v>
                </c:pt>
                <c:pt idx="9">
                  <c:v>39965.800000000003</c:v>
                </c:pt>
                <c:pt idx="10">
                  <c:v>39684.400000000001</c:v>
                </c:pt>
                <c:pt idx="11">
                  <c:v>39402.9</c:v>
                </c:pt>
                <c:pt idx="12">
                  <c:v>39121.5</c:v>
                </c:pt>
                <c:pt idx="13">
                  <c:v>38840</c:v>
                </c:pt>
                <c:pt idx="14">
                  <c:v>38558.6</c:v>
                </c:pt>
                <c:pt idx="15">
                  <c:v>38277.1</c:v>
                </c:pt>
                <c:pt idx="16">
                  <c:v>37995.699999999997</c:v>
                </c:pt>
                <c:pt idx="17">
                  <c:v>37714.199999999997</c:v>
                </c:pt>
                <c:pt idx="18">
                  <c:v>37432.800000000003</c:v>
                </c:pt>
                <c:pt idx="19">
                  <c:v>37151.300000000003</c:v>
                </c:pt>
                <c:pt idx="20">
                  <c:v>36869.9</c:v>
                </c:pt>
                <c:pt idx="21">
                  <c:v>36588.400000000001</c:v>
                </c:pt>
                <c:pt idx="22">
                  <c:v>36307</c:v>
                </c:pt>
                <c:pt idx="23">
                  <c:v>36025.5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4DF4-4D1C-A398-7CDE62C8DD5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51692320"/>
        <c:axId val="451682152"/>
      </c:lineChart>
      <c:catAx>
        <c:axId val="4516923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  <c:crossAx val="451682152"/>
        <c:crosses val="autoZero"/>
        <c:auto val="1"/>
        <c:lblAlgn val="ctr"/>
        <c:lblOffset val="100"/>
        <c:noMultiLvlLbl val="0"/>
      </c:catAx>
      <c:valAx>
        <c:axId val="4516821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  <c:crossAx val="4516923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uk-UA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uk-UA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Погашення вартості об'єкта</c:v>
                </c:pt>
              </c:strCache>
            </c:strRef>
          </c:tx>
          <c:spPr>
            <a:solidFill>
              <a:schemeClr val="tx1"/>
            </a:solidFill>
            <a:ln>
              <a:noFill/>
            </a:ln>
            <a:effectLst/>
          </c:spPr>
          <c:invertIfNegative val="0"/>
          <c:cat>
            <c:numRef>
              <c:f>Лист1!$A$2:$A$25</c:f>
              <c:numCache>
                <c:formatCode>General</c:formatCode>
                <c:ptCount val="2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</c:numCache>
            </c:numRef>
          </c:cat>
          <c:val>
            <c:numRef>
              <c:f>Лист1!$B$2:$B$25</c:f>
              <c:numCache>
                <c:formatCode>General</c:formatCode>
                <c:ptCount val="24"/>
                <c:pt idx="0">
                  <c:v>291487.07</c:v>
                </c:pt>
                <c:pt idx="1">
                  <c:v>29987.91</c:v>
                </c:pt>
                <c:pt idx="2">
                  <c:v>30237.81</c:v>
                </c:pt>
                <c:pt idx="3">
                  <c:v>30489.79</c:v>
                </c:pt>
                <c:pt idx="4">
                  <c:v>30743.87</c:v>
                </c:pt>
                <c:pt idx="5">
                  <c:v>31000.07</c:v>
                </c:pt>
                <c:pt idx="6">
                  <c:v>31258.400000000001</c:v>
                </c:pt>
                <c:pt idx="7">
                  <c:v>31518.89</c:v>
                </c:pt>
                <c:pt idx="8">
                  <c:v>31781.55</c:v>
                </c:pt>
                <c:pt idx="9">
                  <c:v>32046.39</c:v>
                </c:pt>
                <c:pt idx="10">
                  <c:v>32313.45</c:v>
                </c:pt>
                <c:pt idx="11">
                  <c:v>32582.720000000001</c:v>
                </c:pt>
                <c:pt idx="12">
                  <c:v>32854.25</c:v>
                </c:pt>
                <c:pt idx="13">
                  <c:v>33128.03</c:v>
                </c:pt>
                <c:pt idx="14">
                  <c:v>33404.1</c:v>
                </c:pt>
                <c:pt idx="15">
                  <c:v>33682.47</c:v>
                </c:pt>
                <c:pt idx="16">
                  <c:v>33963.15</c:v>
                </c:pt>
                <c:pt idx="17">
                  <c:v>34246.18</c:v>
                </c:pt>
                <c:pt idx="18">
                  <c:v>34531.57</c:v>
                </c:pt>
                <c:pt idx="19">
                  <c:v>34819.33</c:v>
                </c:pt>
                <c:pt idx="20">
                  <c:v>35109.49</c:v>
                </c:pt>
                <c:pt idx="21">
                  <c:v>35402.07</c:v>
                </c:pt>
                <c:pt idx="22">
                  <c:v>35697.089999999997</c:v>
                </c:pt>
                <c:pt idx="23">
                  <c:v>35994.559999999998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D29-4712-AFAB-5A8772D8C3AF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Винагорода лізингодавця</c:v>
                </c:pt>
              </c:strCache>
            </c:strRef>
          </c:tx>
          <c:spPr>
            <a:solidFill>
              <a:schemeClr val="bg1">
                <a:lumMod val="50000"/>
              </a:schemeClr>
            </a:solidFill>
            <a:ln>
              <a:noFill/>
            </a:ln>
            <a:effectLst/>
          </c:spPr>
          <c:invertIfNegative val="0"/>
          <c:cat>
            <c:numRef>
              <c:f>Лист1!$A$2:$A$25</c:f>
              <c:numCache>
                <c:formatCode>General</c:formatCode>
                <c:ptCount val="2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</c:numCache>
            </c:numRef>
          </c:cat>
          <c:val>
            <c:numRef>
              <c:f>Лист1!$C$2:$C$25</c:f>
              <c:numCache>
                <c:formatCode>General</c:formatCode>
                <c:ptCount val="24"/>
                <c:pt idx="0">
                  <c:v>8724.9</c:v>
                </c:pt>
                <c:pt idx="1">
                  <c:v>8477.07</c:v>
                </c:pt>
                <c:pt idx="2">
                  <c:v>8227.17</c:v>
                </c:pt>
                <c:pt idx="3">
                  <c:v>7975.19</c:v>
                </c:pt>
                <c:pt idx="4">
                  <c:v>7721.1</c:v>
                </c:pt>
                <c:pt idx="5">
                  <c:v>7464.9</c:v>
                </c:pt>
                <c:pt idx="6">
                  <c:v>7206.57</c:v>
                </c:pt>
                <c:pt idx="7">
                  <c:v>6946.08</c:v>
                </c:pt>
                <c:pt idx="8">
                  <c:v>6683.43</c:v>
                </c:pt>
                <c:pt idx="9">
                  <c:v>6418.58</c:v>
                </c:pt>
                <c:pt idx="10">
                  <c:v>6151.53</c:v>
                </c:pt>
                <c:pt idx="11">
                  <c:v>5882.25</c:v>
                </c:pt>
                <c:pt idx="12">
                  <c:v>5610.73</c:v>
                </c:pt>
                <c:pt idx="13">
                  <c:v>5336.94</c:v>
                </c:pt>
                <c:pt idx="14">
                  <c:v>5060.87</c:v>
                </c:pt>
                <c:pt idx="15">
                  <c:v>4782.51</c:v>
                </c:pt>
                <c:pt idx="16">
                  <c:v>4501.82</c:v>
                </c:pt>
                <c:pt idx="17">
                  <c:v>4218.79</c:v>
                </c:pt>
                <c:pt idx="18">
                  <c:v>3933.41</c:v>
                </c:pt>
                <c:pt idx="19">
                  <c:v>3645.64</c:v>
                </c:pt>
                <c:pt idx="20">
                  <c:v>3355.48</c:v>
                </c:pt>
                <c:pt idx="21">
                  <c:v>3062.9</c:v>
                </c:pt>
                <c:pt idx="22">
                  <c:v>2767.89</c:v>
                </c:pt>
                <c:pt idx="23">
                  <c:v>2470.41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D29-4712-AFAB-5A8772D8C3AF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Комісія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numRef>
              <c:f>Лист1!$A$2:$A$25</c:f>
              <c:numCache>
                <c:formatCode>General</c:formatCode>
                <c:ptCount val="2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</c:numCache>
            </c:numRef>
          </c:cat>
          <c:val>
            <c:numRef>
              <c:f>Лист1!$D$2:$D$25</c:f>
              <c:numCache>
                <c:formatCode>General</c:formatCode>
                <c:ptCount val="24"/>
                <c:pt idx="0">
                  <c:v>13087.35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D29-4712-AFAB-5A8772D8C3A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451692320"/>
        <c:axId val="451682152"/>
      </c:barChart>
      <c:lineChart>
        <c:grouping val="standard"/>
        <c:varyColors val="0"/>
        <c:ser>
          <c:idx val="3"/>
          <c:order val="3"/>
          <c:tx>
            <c:strRef>
              <c:f>Лист1!$E$1</c:f>
              <c:strCache>
                <c:ptCount val="1"/>
                <c:pt idx="0">
                  <c:v>Загалом</c:v>
                </c:pt>
              </c:strCache>
            </c:strRef>
          </c:tx>
          <c:spPr>
            <a:ln w="28575" cap="rnd">
              <a:solidFill>
                <a:schemeClr val="tx1"/>
              </a:solidFill>
              <a:prstDash val="dash"/>
              <a:round/>
            </a:ln>
            <a:effectLst/>
          </c:spPr>
          <c:marker>
            <c:symbol val="none"/>
          </c:marker>
          <c:cat>
            <c:numRef>
              <c:f>Лист1!$A$2:$A$25</c:f>
              <c:numCache>
                <c:formatCode>General</c:formatCode>
                <c:ptCount val="2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</c:numCache>
            </c:numRef>
          </c:cat>
          <c:val>
            <c:numRef>
              <c:f>Лист1!$E$2:$E$25</c:f>
              <c:numCache>
                <c:formatCode>General</c:formatCode>
                <c:ptCount val="24"/>
                <c:pt idx="0">
                  <c:v>313299.32</c:v>
                </c:pt>
                <c:pt idx="1">
                  <c:v>38464.97</c:v>
                </c:pt>
                <c:pt idx="2">
                  <c:v>38464.97</c:v>
                </c:pt>
                <c:pt idx="3">
                  <c:v>38464.97</c:v>
                </c:pt>
                <c:pt idx="4">
                  <c:v>38464.97</c:v>
                </c:pt>
                <c:pt idx="5">
                  <c:v>38464.97</c:v>
                </c:pt>
                <c:pt idx="6">
                  <c:v>38464.97</c:v>
                </c:pt>
                <c:pt idx="7">
                  <c:v>38464.97</c:v>
                </c:pt>
                <c:pt idx="8">
                  <c:v>38464.97</c:v>
                </c:pt>
                <c:pt idx="9">
                  <c:v>38464.97</c:v>
                </c:pt>
                <c:pt idx="10">
                  <c:v>38464.97</c:v>
                </c:pt>
                <c:pt idx="11">
                  <c:v>38464.97</c:v>
                </c:pt>
                <c:pt idx="12">
                  <c:v>38464.97</c:v>
                </c:pt>
                <c:pt idx="13">
                  <c:v>38464.97</c:v>
                </c:pt>
                <c:pt idx="14">
                  <c:v>38464.97</c:v>
                </c:pt>
                <c:pt idx="15">
                  <c:v>38464.97</c:v>
                </c:pt>
                <c:pt idx="16">
                  <c:v>38464.97</c:v>
                </c:pt>
                <c:pt idx="17">
                  <c:v>38464.97</c:v>
                </c:pt>
                <c:pt idx="18">
                  <c:v>38464.97</c:v>
                </c:pt>
                <c:pt idx="19">
                  <c:v>38464.97</c:v>
                </c:pt>
                <c:pt idx="20">
                  <c:v>38464.97</c:v>
                </c:pt>
                <c:pt idx="21">
                  <c:v>38464.97</c:v>
                </c:pt>
                <c:pt idx="22">
                  <c:v>38464.97</c:v>
                </c:pt>
                <c:pt idx="23">
                  <c:v>38464.97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AD29-4712-AFAB-5A8772D8C3A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51692320"/>
        <c:axId val="451682152"/>
      </c:lineChart>
      <c:catAx>
        <c:axId val="4516923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  <c:crossAx val="451682152"/>
        <c:crosses val="autoZero"/>
        <c:auto val="1"/>
        <c:lblAlgn val="ctr"/>
        <c:lblOffset val="100"/>
        <c:noMultiLvlLbl val="0"/>
      </c:catAx>
      <c:valAx>
        <c:axId val="4516821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  <c:crossAx val="4516923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uk-UA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uk-UA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3.png"/></Relationships>
</file>

<file path=ppt/diagram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3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2EFD798-129A-454C-9FBA-881EAC25F145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07D5F82-6A30-4F46-9F84-0CA1E2788B94}">
      <dgm:prSet/>
      <dgm:spPr>
        <a:solidFill>
          <a:schemeClr val="bg1">
            <a:lumMod val="50000"/>
          </a:schemeClr>
        </a:solidFill>
      </dgm:spPr>
      <dgm:t>
        <a:bodyPr/>
        <a:lstStyle/>
        <a:p>
          <a:pPr algn="just" rtl="0"/>
          <a:r>
            <a:rPr lang="uk-UA" dirty="0" smtClean="0">
              <a:latin typeface="Arial" panose="020B0604020202020204" pitchFamily="34" charset="0"/>
              <a:cs typeface="Arial" panose="020B0604020202020204" pitchFamily="34" charset="0"/>
            </a:rPr>
            <a:t>Транспортне забезпечення Київської міської ради</a:t>
          </a:r>
          <a:endParaRPr lang="uk-UA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57FCF96-7D59-4302-A49B-1B39462C8983}" type="parTrans" cxnId="{BB5CA5B0-82D7-448D-B68C-F4B47FC770A0}">
      <dgm:prSet/>
      <dgm:spPr/>
      <dgm:t>
        <a:bodyPr/>
        <a:lstStyle/>
        <a:p>
          <a:pPr algn="just"/>
          <a:endParaRPr lang="ru-RU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FB1C0DB-F863-465E-B862-02A81B67A5A6}" type="sibTrans" cxnId="{BB5CA5B0-82D7-448D-B68C-F4B47FC770A0}">
      <dgm:prSet/>
      <dgm:spPr/>
      <dgm:t>
        <a:bodyPr/>
        <a:lstStyle/>
        <a:p>
          <a:pPr algn="just"/>
          <a:endParaRPr lang="ru-RU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C8B589F-CF73-49A7-9FBF-5198F3550BDE}">
      <dgm:prSet/>
      <dgm:spPr>
        <a:solidFill>
          <a:schemeClr val="bg1">
            <a:lumMod val="50000"/>
          </a:schemeClr>
        </a:solidFill>
      </dgm:spPr>
      <dgm:t>
        <a:bodyPr/>
        <a:lstStyle/>
        <a:p>
          <a:pPr algn="just" rtl="0"/>
          <a:r>
            <a:rPr lang="uk-UA" dirty="0" smtClean="0">
              <a:latin typeface="Arial" panose="020B0604020202020204" pitchFamily="34" charset="0"/>
              <a:cs typeface="Arial" panose="020B0604020202020204" pitchFamily="34" charset="0"/>
            </a:rPr>
            <a:t>Транспортне забезпечення іноземних та регіональних офіційних делегацій</a:t>
          </a:r>
          <a:endParaRPr lang="uk-UA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450542A-4A5B-4593-9D31-8DAB214F6EFE}" type="parTrans" cxnId="{9504390B-A157-4DAB-93AE-17D8B37F2C64}">
      <dgm:prSet/>
      <dgm:spPr/>
      <dgm:t>
        <a:bodyPr/>
        <a:lstStyle/>
        <a:p>
          <a:pPr algn="just"/>
          <a:endParaRPr lang="ru-RU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3F90997-01A4-4A88-914C-70746D1E8C03}" type="sibTrans" cxnId="{9504390B-A157-4DAB-93AE-17D8B37F2C64}">
      <dgm:prSet/>
      <dgm:spPr/>
      <dgm:t>
        <a:bodyPr/>
        <a:lstStyle/>
        <a:p>
          <a:pPr algn="just"/>
          <a:endParaRPr lang="ru-RU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A20C272-40AD-47E1-BE48-8A99325A4ED6}">
      <dgm:prSet/>
      <dgm:spPr>
        <a:solidFill>
          <a:schemeClr val="bg1">
            <a:lumMod val="50000"/>
          </a:schemeClr>
        </a:solidFill>
      </dgm:spPr>
      <dgm:t>
        <a:bodyPr/>
        <a:lstStyle/>
        <a:p>
          <a:pPr algn="just" rtl="0"/>
          <a:r>
            <a:rPr lang="uk-UA" dirty="0" smtClean="0">
              <a:latin typeface="Arial" panose="020B0604020202020204" pitchFamily="34" charset="0"/>
              <a:cs typeface="Arial" panose="020B0604020202020204" pitchFamily="34" charset="0"/>
            </a:rPr>
            <a:t>Транспортне забезпечення офіційних заходів</a:t>
          </a:r>
          <a:endParaRPr lang="uk-UA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8C9C282-F9F5-4051-A30B-815A3F0C4109}" type="parTrans" cxnId="{A7E69193-47D4-410A-B791-DCA728713A14}">
      <dgm:prSet/>
      <dgm:spPr/>
      <dgm:t>
        <a:bodyPr/>
        <a:lstStyle/>
        <a:p>
          <a:pPr algn="just"/>
          <a:endParaRPr lang="ru-RU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22AFBB0-C864-4FAF-A11A-8BFE3B65ECBC}" type="sibTrans" cxnId="{A7E69193-47D4-410A-B791-DCA728713A14}">
      <dgm:prSet/>
      <dgm:spPr/>
      <dgm:t>
        <a:bodyPr/>
        <a:lstStyle/>
        <a:p>
          <a:pPr algn="just"/>
          <a:endParaRPr lang="ru-RU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73FB334-F59A-4BDE-9362-772FAAB308C9}">
      <dgm:prSet/>
      <dgm:spPr>
        <a:solidFill>
          <a:schemeClr val="bg1">
            <a:lumMod val="50000"/>
          </a:schemeClr>
        </a:solidFill>
      </dgm:spPr>
      <dgm:t>
        <a:bodyPr/>
        <a:lstStyle/>
        <a:p>
          <a:pPr algn="just" rtl="0"/>
          <a:r>
            <a:rPr lang="uk-UA" dirty="0" smtClean="0">
              <a:latin typeface="Arial" panose="020B0604020202020204" pitchFamily="34" charset="0"/>
              <a:cs typeface="Arial" panose="020B0604020202020204" pitchFamily="34" charset="0"/>
            </a:rPr>
            <a:t>Надання послуг зі зберігання транспортних засобів</a:t>
          </a:r>
          <a:endParaRPr lang="uk-UA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1ACB589-D745-4F56-B582-98458967BF06}" type="parTrans" cxnId="{2895C1E6-E6B7-448B-A2F7-D593C484B7D2}">
      <dgm:prSet/>
      <dgm:spPr/>
      <dgm:t>
        <a:bodyPr/>
        <a:lstStyle/>
        <a:p>
          <a:pPr algn="just"/>
          <a:endParaRPr lang="ru-RU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C0A34BA-E193-4BE2-B400-D33365EC52E9}" type="sibTrans" cxnId="{2895C1E6-E6B7-448B-A2F7-D593C484B7D2}">
      <dgm:prSet/>
      <dgm:spPr/>
      <dgm:t>
        <a:bodyPr/>
        <a:lstStyle/>
        <a:p>
          <a:pPr algn="just"/>
          <a:endParaRPr lang="ru-RU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53AA61B-40DD-4F3F-8253-08D6F7196BFC}">
      <dgm:prSet/>
      <dgm:spPr>
        <a:solidFill>
          <a:schemeClr val="bg1">
            <a:lumMod val="50000"/>
          </a:schemeClr>
        </a:solidFill>
      </dgm:spPr>
      <dgm:t>
        <a:bodyPr/>
        <a:lstStyle/>
        <a:p>
          <a:pPr algn="just" rtl="0"/>
          <a:r>
            <a:rPr lang="uk-UA" dirty="0" smtClean="0">
              <a:latin typeface="Arial" panose="020B0604020202020204" pitchFamily="34" charset="0"/>
              <a:cs typeface="Arial" panose="020B0604020202020204" pitchFamily="34" charset="0"/>
            </a:rPr>
            <a:t>Надання в оренду приміщень, транспортних засобів, устаткування</a:t>
          </a:r>
          <a:endParaRPr lang="uk-UA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3F81901-C2AC-4A2A-9673-26784259EFE6}" type="parTrans" cxnId="{70BA774F-828C-4512-B4FE-E9020C8E5BBD}">
      <dgm:prSet/>
      <dgm:spPr/>
      <dgm:t>
        <a:bodyPr/>
        <a:lstStyle/>
        <a:p>
          <a:pPr algn="just"/>
          <a:endParaRPr lang="ru-RU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321356B-F33D-4609-8D9C-604BB1AE151F}" type="sibTrans" cxnId="{70BA774F-828C-4512-B4FE-E9020C8E5BBD}">
      <dgm:prSet/>
      <dgm:spPr/>
      <dgm:t>
        <a:bodyPr/>
        <a:lstStyle/>
        <a:p>
          <a:pPr algn="just"/>
          <a:endParaRPr lang="ru-RU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FFF8ECF-76E4-4C8E-B476-C88B0CC3856B}" type="pres">
      <dgm:prSet presAssocID="{82EFD798-129A-454C-9FBA-881EAC25F145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639A076-3AD1-42F0-8B0A-61909A396257}" type="pres">
      <dgm:prSet presAssocID="{107D5F82-6A30-4F46-9F84-0CA1E2788B94}" presName="parentText" presStyleLbl="node1" presStyleIdx="0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76FAC1F-04EC-4D4A-9E1E-E2F3EE95089F}" type="pres">
      <dgm:prSet presAssocID="{EFB1C0DB-F863-465E-B862-02A81B67A5A6}" presName="spacer" presStyleCnt="0"/>
      <dgm:spPr/>
    </dgm:pt>
    <dgm:pt modelId="{1C6D3EE4-4420-4CD1-9484-50866F2CCB0E}" type="pres">
      <dgm:prSet presAssocID="{EC8B589F-CF73-49A7-9FBF-5198F3550BDE}" presName="parentText" presStyleLbl="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4800EDA-2586-481A-B6A0-091B94B5B7C4}" type="pres">
      <dgm:prSet presAssocID="{B3F90997-01A4-4A88-914C-70746D1E8C03}" presName="spacer" presStyleCnt="0"/>
      <dgm:spPr/>
    </dgm:pt>
    <dgm:pt modelId="{CC7E90E0-66FC-47EA-834B-D49D54807237}" type="pres">
      <dgm:prSet presAssocID="{1A20C272-40AD-47E1-BE48-8A99325A4ED6}" presName="parentText" presStyleLbl="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7F5D125-3B5F-4425-8C07-7223180A9EEE}" type="pres">
      <dgm:prSet presAssocID="{F22AFBB0-C864-4FAF-A11A-8BFE3B65ECBC}" presName="spacer" presStyleCnt="0"/>
      <dgm:spPr/>
    </dgm:pt>
    <dgm:pt modelId="{14CEF71A-881F-48DF-B371-900900CA60E2}" type="pres">
      <dgm:prSet presAssocID="{573FB334-F59A-4BDE-9362-772FAAB308C9}" presName="parentText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7D16524-5A52-4CCF-B07C-F04371CA568A}" type="pres">
      <dgm:prSet presAssocID="{6C0A34BA-E193-4BE2-B400-D33365EC52E9}" presName="spacer" presStyleCnt="0"/>
      <dgm:spPr/>
    </dgm:pt>
    <dgm:pt modelId="{548E2163-F54B-4B2B-BCE8-DC4EA92CF87B}" type="pres">
      <dgm:prSet presAssocID="{553AA61B-40DD-4F3F-8253-08D6F7196BFC}" presName="parentText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7E69193-47D4-410A-B791-DCA728713A14}" srcId="{82EFD798-129A-454C-9FBA-881EAC25F145}" destId="{1A20C272-40AD-47E1-BE48-8A99325A4ED6}" srcOrd="2" destOrd="0" parTransId="{48C9C282-F9F5-4051-A30B-815A3F0C4109}" sibTransId="{F22AFBB0-C864-4FAF-A11A-8BFE3B65ECBC}"/>
    <dgm:cxn modelId="{09242B92-0308-49CB-8866-30669A5E15A8}" type="presOf" srcId="{573FB334-F59A-4BDE-9362-772FAAB308C9}" destId="{14CEF71A-881F-48DF-B371-900900CA60E2}" srcOrd="0" destOrd="0" presId="urn:microsoft.com/office/officeart/2005/8/layout/vList2"/>
    <dgm:cxn modelId="{A9D54F3C-9F4C-4F5A-A99B-3A4576B08380}" type="presOf" srcId="{EC8B589F-CF73-49A7-9FBF-5198F3550BDE}" destId="{1C6D3EE4-4420-4CD1-9484-50866F2CCB0E}" srcOrd="0" destOrd="0" presId="urn:microsoft.com/office/officeart/2005/8/layout/vList2"/>
    <dgm:cxn modelId="{BB5CA5B0-82D7-448D-B68C-F4B47FC770A0}" srcId="{82EFD798-129A-454C-9FBA-881EAC25F145}" destId="{107D5F82-6A30-4F46-9F84-0CA1E2788B94}" srcOrd="0" destOrd="0" parTransId="{557FCF96-7D59-4302-A49B-1B39462C8983}" sibTransId="{EFB1C0DB-F863-465E-B862-02A81B67A5A6}"/>
    <dgm:cxn modelId="{9504390B-A157-4DAB-93AE-17D8B37F2C64}" srcId="{82EFD798-129A-454C-9FBA-881EAC25F145}" destId="{EC8B589F-CF73-49A7-9FBF-5198F3550BDE}" srcOrd="1" destOrd="0" parTransId="{4450542A-4A5B-4593-9D31-8DAB214F6EFE}" sibTransId="{B3F90997-01A4-4A88-914C-70746D1E8C03}"/>
    <dgm:cxn modelId="{D1E86872-2A53-47B8-9F13-A111D294922F}" type="presOf" srcId="{107D5F82-6A30-4F46-9F84-0CA1E2788B94}" destId="{D639A076-3AD1-42F0-8B0A-61909A396257}" srcOrd="0" destOrd="0" presId="urn:microsoft.com/office/officeart/2005/8/layout/vList2"/>
    <dgm:cxn modelId="{B2CCACC9-4E20-44E4-A01E-99B02450BD47}" type="presOf" srcId="{553AA61B-40DD-4F3F-8253-08D6F7196BFC}" destId="{548E2163-F54B-4B2B-BCE8-DC4EA92CF87B}" srcOrd="0" destOrd="0" presId="urn:microsoft.com/office/officeart/2005/8/layout/vList2"/>
    <dgm:cxn modelId="{E16A345B-B4AA-412B-A9BF-46E43D7EC5C2}" type="presOf" srcId="{1A20C272-40AD-47E1-BE48-8A99325A4ED6}" destId="{CC7E90E0-66FC-47EA-834B-D49D54807237}" srcOrd="0" destOrd="0" presId="urn:microsoft.com/office/officeart/2005/8/layout/vList2"/>
    <dgm:cxn modelId="{70BA774F-828C-4512-B4FE-E9020C8E5BBD}" srcId="{82EFD798-129A-454C-9FBA-881EAC25F145}" destId="{553AA61B-40DD-4F3F-8253-08D6F7196BFC}" srcOrd="4" destOrd="0" parTransId="{13F81901-C2AC-4A2A-9673-26784259EFE6}" sibTransId="{A321356B-F33D-4609-8D9C-604BB1AE151F}"/>
    <dgm:cxn modelId="{2895C1E6-E6B7-448B-A2F7-D593C484B7D2}" srcId="{82EFD798-129A-454C-9FBA-881EAC25F145}" destId="{573FB334-F59A-4BDE-9362-772FAAB308C9}" srcOrd="3" destOrd="0" parTransId="{E1ACB589-D745-4F56-B582-98458967BF06}" sibTransId="{6C0A34BA-E193-4BE2-B400-D33365EC52E9}"/>
    <dgm:cxn modelId="{AB6549A1-E28C-4243-9677-BDE774D4ACD3}" type="presOf" srcId="{82EFD798-129A-454C-9FBA-881EAC25F145}" destId="{5FFF8ECF-76E4-4C8E-B476-C88B0CC3856B}" srcOrd="0" destOrd="0" presId="urn:microsoft.com/office/officeart/2005/8/layout/vList2"/>
    <dgm:cxn modelId="{DCCFA8BA-7BDC-4EA5-8F79-4FBBF845FAFC}" type="presParOf" srcId="{5FFF8ECF-76E4-4C8E-B476-C88B0CC3856B}" destId="{D639A076-3AD1-42F0-8B0A-61909A396257}" srcOrd="0" destOrd="0" presId="urn:microsoft.com/office/officeart/2005/8/layout/vList2"/>
    <dgm:cxn modelId="{6223DE89-5234-4123-AE2A-E6272FC0770E}" type="presParOf" srcId="{5FFF8ECF-76E4-4C8E-B476-C88B0CC3856B}" destId="{276FAC1F-04EC-4D4A-9E1E-E2F3EE95089F}" srcOrd="1" destOrd="0" presId="urn:microsoft.com/office/officeart/2005/8/layout/vList2"/>
    <dgm:cxn modelId="{69777B53-F1BB-4816-8542-F41362B4CABE}" type="presParOf" srcId="{5FFF8ECF-76E4-4C8E-B476-C88B0CC3856B}" destId="{1C6D3EE4-4420-4CD1-9484-50866F2CCB0E}" srcOrd="2" destOrd="0" presId="urn:microsoft.com/office/officeart/2005/8/layout/vList2"/>
    <dgm:cxn modelId="{A919C28F-0950-42F6-B257-F4D25650352D}" type="presParOf" srcId="{5FFF8ECF-76E4-4C8E-B476-C88B0CC3856B}" destId="{54800EDA-2586-481A-B6A0-091B94B5B7C4}" srcOrd="3" destOrd="0" presId="urn:microsoft.com/office/officeart/2005/8/layout/vList2"/>
    <dgm:cxn modelId="{8725331D-3834-4776-82BD-7F3836B53F30}" type="presParOf" srcId="{5FFF8ECF-76E4-4C8E-B476-C88B0CC3856B}" destId="{CC7E90E0-66FC-47EA-834B-D49D54807237}" srcOrd="4" destOrd="0" presId="urn:microsoft.com/office/officeart/2005/8/layout/vList2"/>
    <dgm:cxn modelId="{F63EDCE6-410B-49A2-9FE5-494493C7AEBD}" type="presParOf" srcId="{5FFF8ECF-76E4-4C8E-B476-C88B0CC3856B}" destId="{B7F5D125-3B5F-4425-8C07-7223180A9EEE}" srcOrd="5" destOrd="0" presId="urn:microsoft.com/office/officeart/2005/8/layout/vList2"/>
    <dgm:cxn modelId="{4385FD74-A663-4801-9723-32870E4EA8A6}" type="presParOf" srcId="{5FFF8ECF-76E4-4C8E-B476-C88B0CC3856B}" destId="{14CEF71A-881F-48DF-B371-900900CA60E2}" srcOrd="6" destOrd="0" presId="urn:microsoft.com/office/officeart/2005/8/layout/vList2"/>
    <dgm:cxn modelId="{4A021D52-C5DD-4585-A619-F6ED83C6151C}" type="presParOf" srcId="{5FFF8ECF-76E4-4C8E-B476-C88B0CC3856B}" destId="{67D16524-5A52-4CCF-B07C-F04371CA568A}" srcOrd="7" destOrd="0" presId="urn:microsoft.com/office/officeart/2005/8/layout/vList2"/>
    <dgm:cxn modelId="{5A8BA756-D272-4639-BDF2-E22FC5743C4C}" type="presParOf" srcId="{5FFF8ECF-76E4-4C8E-B476-C88B0CC3856B}" destId="{548E2163-F54B-4B2B-BCE8-DC4EA92CF87B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7328BF3-B911-4629-A58E-9F2C88233A24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00A9224-BA3C-4FE3-BC52-084581D24002}">
      <dgm:prSet/>
      <dgm:spPr>
        <a:solidFill>
          <a:schemeClr val="tx1"/>
        </a:solidFill>
      </dgm:spPr>
      <dgm:t>
        <a:bodyPr/>
        <a:lstStyle/>
        <a:p>
          <a:pPr algn="just" rtl="0"/>
          <a:r>
            <a:rPr lang="uk-UA" dirty="0" smtClean="0">
              <a:latin typeface="Arial" panose="020B0604020202020204" pitchFamily="34" charset="0"/>
              <a:cs typeface="Arial" panose="020B0604020202020204" pitchFamily="34" charset="0"/>
            </a:rPr>
            <a:t>17 об</a:t>
          </a:r>
          <a:r>
            <a:rPr lang="en-US" dirty="0" smtClean="0">
              <a:latin typeface="Arial" panose="020B0604020202020204" pitchFamily="34" charset="0"/>
              <a:cs typeface="Arial" panose="020B0604020202020204" pitchFamily="34" charset="0"/>
            </a:rPr>
            <a:t>’</a:t>
          </a:r>
          <a:r>
            <a:rPr lang="uk-UA" dirty="0" err="1" smtClean="0">
              <a:latin typeface="Arial" panose="020B0604020202020204" pitchFamily="34" charset="0"/>
              <a:cs typeface="Arial" panose="020B0604020202020204" pitchFamily="34" charset="0"/>
            </a:rPr>
            <a:t>єктів</a:t>
          </a:r>
          <a:r>
            <a:rPr lang="uk-UA" dirty="0" smtClean="0">
              <a:latin typeface="Arial" panose="020B0604020202020204" pitchFamily="34" charset="0"/>
              <a:cs typeface="Arial" panose="020B0604020202020204" pitchFamily="34" charset="0"/>
            </a:rPr>
            <a:t> нерухомого майна, площа 13884,8 </a:t>
          </a:r>
          <a:r>
            <a:rPr lang="uk-UA" dirty="0" err="1" smtClean="0">
              <a:latin typeface="Arial" panose="020B0604020202020204" pitchFamily="34" charset="0"/>
              <a:cs typeface="Arial" panose="020B0604020202020204" pitchFamily="34" charset="0"/>
            </a:rPr>
            <a:t>кв.м</a:t>
          </a:r>
          <a:r>
            <a:rPr lang="uk-UA" dirty="0" smtClean="0">
              <a:latin typeface="Arial" panose="020B0604020202020204" pitchFamily="34" charset="0"/>
              <a:cs typeface="Arial" panose="020B0604020202020204" pitchFamily="34" charset="0"/>
            </a:rPr>
            <a:t>., вартість 337,7 тис. грн</a:t>
          </a:r>
          <a:endParaRPr lang="uk-UA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7A0A697-5EFE-4307-9495-4A4BC2B8FC90}" type="parTrans" cxnId="{F7EF9EA6-E851-4130-8592-DA1DC87DABAF}">
      <dgm:prSet/>
      <dgm:spPr/>
      <dgm:t>
        <a:bodyPr/>
        <a:lstStyle/>
        <a:p>
          <a:endParaRPr lang="ru-RU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3AB7486-B302-4550-B8AD-A539260C4FA1}" type="sibTrans" cxnId="{F7EF9EA6-E851-4130-8592-DA1DC87DABAF}">
      <dgm:prSet/>
      <dgm:spPr/>
      <dgm:t>
        <a:bodyPr/>
        <a:lstStyle/>
        <a:p>
          <a:endParaRPr lang="ru-RU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117EE5F-3FD2-4C79-9220-1330C3FCA65F}">
      <dgm:prSet/>
      <dgm:spPr>
        <a:solidFill>
          <a:schemeClr val="tx1">
            <a:lumMod val="95000"/>
            <a:lumOff val="5000"/>
          </a:schemeClr>
        </a:solidFill>
      </dgm:spPr>
      <dgm:t>
        <a:bodyPr/>
        <a:lstStyle/>
        <a:p>
          <a:pPr algn="just" rtl="0"/>
          <a:r>
            <a:rPr lang="uk-UA" dirty="0" smtClean="0">
              <a:latin typeface="Arial" panose="020B0604020202020204" pitchFamily="34" charset="0"/>
              <a:cs typeface="Arial" panose="020B0604020202020204" pitchFamily="34" charset="0"/>
            </a:rPr>
            <a:t>5 автомобілів типу седан 2004-2007 року випуску, 1 </a:t>
          </a:r>
          <a:r>
            <a:rPr lang="uk-UA" dirty="0" err="1" smtClean="0">
              <a:latin typeface="Arial" panose="020B0604020202020204" pitchFamily="34" charset="0"/>
              <a:cs typeface="Arial" panose="020B0604020202020204" pitchFamily="34" charset="0"/>
            </a:rPr>
            <a:t>мультивен</a:t>
          </a:r>
          <a:r>
            <a:rPr lang="uk-UA" dirty="0" smtClean="0">
              <a:latin typeface="Arial" panose="020B0604020202020204" pitchFamily="34" charset="0"/>
              <a:cs typeface="Arial" panose="020B0604020202020204" pitchFamily="34" charset="0"/>
            </a:rPr>
            <a:t> 2000 року випуску, на списання – 4 ТЗ (3 – седан, 1 – автобус)</a:t>
          </a:r>
          <a:endParaRPr lang="uk-UA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0DF5BB6-D9F7-4AC9-9465-EDC107B5ADFB}" type="parTrans" cxnId="{930F6D6C-F12B-432B-88BB-59B19F0F0916}">
      <dgm:prSet/>
      <dgm:spPr/>
      <dgm:t>
        <a:bodyPr/>
        <a:lstStyle/>
        <a:p>
          <a:endParaRPr lang="ru-RU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7CD73D2-C2A6-4DD2-8AF0-0C039C3301E8}" type="sibTrans" cxnId="{930F6D6C-F12B-432B-88BB-59B19F0F0916}">
      <dgm:prSet/>
      <dgm:spPr/>
      <dgm:t>
        <a:bodyPr/>
        <a:lstStyle/>
        <a:p>
          <a:endParaRPr lang="ru-RU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57CE655-4A7E-4CCC-B497-6F4379DA4D4F}">
      <dgm:prSet/>
      <dgm:spPr>
        <a:pattFill prst="pct90">
          <a:fgClr>
            <a:schemeClr val="bg1">
              <a:lumMod val="65000"/>
            </a:schemeClr>
          </a:fgClr>
          <a:bgClr>
            <a:schemeClr val="bg1"/>
          </a:bgClr>
        </a:pattFill>
      </dgm:spPr>
      <dgm:t>
        <a:bodyPr/>
        <a:lstStyle/>
        <a:p>
          <a:pPr algn="just" rtl="0"/>
          <a:r>
            <a:rPr lang="en-US" dirty="0" smtClean="0">
              <a:latin typeface="Arial" panose="020B0604020202020204" pitchFamily="34" charset="0"/>
              <a:cs typeface="Arial" panose="020B0604020202020204" pitchFamily="34" charset="0"/>
            </a:rPr>
            <a:t>5-7</a:t>
          </a:r>
          <a:r>
            <a:rPr lang="uk-UA" dirty="0" smtClean="0">
              <a:latin typeface="Arial" panose="020B0604020202020204" pitchFamily="34" charset="0"/>
              <a:cs typeface="Arial" panose="020B0604020202020204" pitchFamily="34" charset="0"/>
            </a:rPr>
            <a:t> (п'ять-сім)</a:t>
          </a:r>
          <a:r>
            <a:rPr lang="en-US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uk-UA" dirty="0" smtClean="0">
              <a:latin typeface="Arial" panose="020B0604020202020204" pitchFamily="34" charset="0"/>
              <a:cs typeface="Arial" panose="020B0604020202020204" pitchFamily="34" charset="0"/>
            </a:rPr>
            <a:t>автомобілів типу седан (гібрид)</a:t>
          </a:r>
          <a:endParaRPr lang="uk-UA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2917961-3AB4-4515-8A14-32F89EE599F2}" type="parTrans" cxnId="{C135A489-4377-4F17-9987-0462B063D6F0}">
      <dgm:prSet/>
      <dgm:spPr/>
      <dgm:t>
        <a:bodyPr/>
        <a:lstStyle/>
        <a:p>
          <a:endParaRPr lang="ru-RU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A0A04BD-57F9-4AAE-A87E-2CF96C747617}" type="sibTrans" cxnId="{C135A489-4377-4F17-9987-0462B063D6F0}">
      <dgm:prSet/>
      <dgm:spPr/>
      <dgm:t>
        <a:bodyPr/>
        <a:lstStyle/>
        <a:p>
          <a:endParaRPr lang="ru-RU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8B24586-4350-413A-9634-EC05406B5378}">
      <dgm:prSet/>
      <dgm:spPr>
        <a:pattFill prst="pct90">
          <a:fgClr>
            <a:schemeClr val="bg1">
              <a:lumMod val="65000"/>
            </a:schemeClr>
          </a:fgClr>
          <a:bgClr>
            <a:schemeClr val="bg1"/>
          </a:bgClr>
        </a:pattFill>
      </dgm:spPr>
      <dgm:t>
        <a:bodyPr/>
        <a:lstStyle/>
        <a:p>
          <a:pPr algn="just" rtl="0"/>
          <a:r>
            <a:rPr lang="uk-UA" dirty="0" smtClean="0">
              <a:latin typeface="Arial" panose="020B0604020202020204" pitchFamily="34" charset="0"/>
              <a:cs typeface="Arial" panose="020B0604020202020204" pitchFamily="34" charset="0"/>
            </a:rPr>
            <a:t>1 (один) автомобіль типу </a:t>
          </a:r>
          <a:r>
            <a:rPr lang="uk-UA" dirty="0" err="1" smtClean="0">
              <a:latin typeface="Arial" panose="020B0604020202020204" pitchFamily="34" charset="0"/>
              <a:cs typeface="Arial" panose="020B0604020202020204" pitchFamily="34" charset="0"/>
            </a:rPr>
            <a:t>мінівен</a:t>
          </a:r>
          <a:r>
            <a:rPr lang="uk-UA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uk-UA" dirty="0" smtClean="0">
              <a:latin typeface="Arial" panose="020B0604020202020204" pitchFamily="34" charset="0"/>
              <a:cs typeface="Arial" panose="020B0604020202020204" pitchFamily="34" charset="0"/>
            </a:rPr>
            <a:t>– </a:t>
          </a:r>
          <a:r>
            <a:rPr lang="uk-UA" dirty="0" err="1" smtClean="0">
              <a:latin typeface="Arial" panose="020B0604020202020204" pitchFamily="34" charset="0"/>
              <a:cs typeface="Arial" panose="020B0604020202020204" pitchFamily="34" charset="0"/>
            </a:rPr>
            <a:t>мультивен</a:t>
          </a:r>
          <a:r>
            <a:rPr lang="uk-UA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uk-UA" dirty="0" smtClean="0">
              <a:latin typeface="Arial" panose="020B0604020202020204" pitchFamily="34" charset="0"/>
              <a:cs typeface="Arial" panose="020B0604020202020204" pitchFamily="34" charset="0"/>
            </a:rPr>
            <a:t>(гібрид)</a:t>
          </a:r>
          <a:endParaRPr lang="uk-UA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11AB648-AD32-4F17-87C2-F59154B630C4}" type="parTrans" cxnId="{53019C42-82F7-4C5F-A3C4-06DC8F6B07AF}">
      <dgm:prSet/>
      <dgm:spPr/>
      <dgm:t>
        <a:bodyPr/>
        <a:lstStyle/>
        <a:p>
          <a:endParaRPr lang="ru-RU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2D30798-7E4A-4E03-9417-E22C0D469490}" type="sibTrans" cxnId="{53019C42-82F7-4C5F-A3C4-06DC8F6B07AF}">
      <dgm:prSet/>
      <dgm:spPr/>
      <dgm:t>
        <a:bodyPr/>
        <a:lstStyle/>
        <a:p>
          <a:endParaRPr lang="ru-RU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83E2D09-C1C3-4F22-A72F-7781FC752E10}" type="pres">
      <dgm:prSet presAssocID="{97328BF3-B911-4629-A58E-9F2C88233A24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79F8CF9-7A12-407C-A803-0F537278C39D}" type="pres">
      <dgm:prSet presAssocID="{500A9224-BA3C-4FE3-BC52-084581D24002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8D43A93-DF52-4AAE-9C0D-56444F791701}" type="pres">
      <dgm:prSet presAssocID="{03AB7486-B302-4550-B8AD-A539260C4FA1}" presName="spacer" presStyleCnt="0"/>
      <dgm:spPr/>
    </dgm:pt>
    <dgm:pt modelId="{CB922BFE-2CE4-4860-988E-E398F70E2C22}" type="pres">
      <dgm:prSet presAssocID="{1117EE5F-3FD2-4C79-9220-1330C3FCA65F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914D8AA-75E5-407B-BD7E-6085E4880CF8}" type="pres">
      <dgm:prSet presAssocID="{E7CD73D2-C2A6-4DD2-8AF0-0C039C3301E8}" presName="spacer" presStyleCnt="0"/>
      <dgm:spPr/>
    </dgm:pt>
    <dgm:pt modelId="{B746F3E2-5606-4E55-BB0A-3918A1165E01}" type="pres">
      <dgm:prSet presAssocID="{D57CE655-4A7E-4CCC-B497-6F4379DA4D4F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A8C2570-CBD6-4AE7-8C99-8BFCB91F06D3}" type="pres">
      <dgm:prSet presAssocID="{BA0A04BD-57F9-4AAE-A87E-2CF96C747617}" presName="spacer" presStyleCnt="0"/>
      <dgm:spPr/>
    </dgm:pt>
    <dgm:pt modelId="{9DEDDDBE-49EC-4BD9-85E6-47644FDE3135}" type="pres">
      <dgm:prSet presAssocID="{E8B24586-4350-413A-9634-EC05406B5378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13096DF-41F9-4ED9-B2E2-3862CD9EF405}" type="presOf" srcId="{D57CE655-4A7E-4CCC-B497-6F4379DA4D4F}" destId="{B746F3E2-5606-4E55-BB0A-3918A1165E01}" srcOrd="0" destOrd="0" presId="urn:microsoft.com/office/officeart/2005/8/layout/vList2"/>
    <dgm:cxn modelId="{4FD2670B-340A-4CDC-B7ED-8C7467CA5DD0}" type="presOf" srcId="{500A9224-BA3C-4FE3-BC52-084581D24002}" destId="{A79F8CF9-7A12-407C-A803-0F537278C39D}" srcOrd="0" destOrd="0" presId="urn:microsoft.com/office/officeart/2005/8/layout/vList2"/>
    <dgm:cxn modelId="{45EF11D8-1510-4034-B84F-3936C69EA091}" type="presOf" srcId="{E8B24586-4350-413A-9634-EC05406B5378}" destId="{9DEDDDBE-49EC-4BD9-85E6-47644FDE3135}" srcOrd="0" destOrd="0" presId="urn:microsoft.com/office/officeart/2005/8/layout/vList2"/>
    <dgm:cxn modelId="{930F6D6C-F12B-432B-88BB-59B19F0F0916}" srcId="{97328BF3-B911-4629-A58E-9F2C88233A24}" destId="{1117EE5F-3FD2-4C79-9220-1330C3FCA65F}" srcOrd="1" destOrd="0" parTransId="{90DF5BB6-D9F7-4AC9-9465-EDC107B5ADFB}" sibTransId="{E7CD73D2-C2A6-4DD2-8AF0-0C039C3301E8}"/>
    <dgm:cxn modelId="{C135A489-4377-4F17-9987-0462B063D6F0}" srcId="{97328BF3-B911-4629-A58E-9F2C88233A24}" destId="{D57CE655-4A7E-4CCC-B497-6F4379DA4D4F}" srcOrd="2" destOrd="0" parTransId="{02917961-3AB4-4515-8A14-32F89EE599F2}" sibTransId="{BA0A04BD-57F9-4AAE-A87E-2CF96C747617}"/>
    <dgm:cxn modelId="{53019C42-82F7-4C5F-A3C4-06DC8F6B07AF}" srcId="{97328BF3-B911-4629-A58E-9F2C88233A24}" destId="{E8B24586-4350-413A-9634-EC05406B5378}" srcOrd="3" destOrd="0" parTransId="{111AB648-AD32-4F17-87C2-F59154B630C4}" sibTransId="{A2D30798-7E4A-4E03-9417-E22C0D469490}"/>
    <dgm:cxn modelId="{5B5FE5D9-0434-4CEF-913D-92817EA06F83}" type="presOf" srcId="{97328BF3-B911-4629-A58E-9F2C88233A24}" destId="{483E2D09-C1C3-4F22-A72F-7781FC752E10}" srcOrd="0" destOrd="0" presId="urn:microsoft.com/office/officeart/2005/8/layout/vList2"/>
    <dgm:cxn modelId="{B3D5FA89-9475-4D52-9E9B-B65983DD153F}" type="presOf" srcId="{1117EE5F-3FD2-4C79-9220-1330C3FCA65F}" destId="{CB922BFE-2CE4-4860-988E-E398F70E2C22}" srcOrd="0" destOrd="0" presId="urn:microsoft.com/office/officeart/2005/8/layout/vList2"/>
    <dgm:cxn modelId="{F7EF9EA6-E851-4130-8592-DA1DC87DABAF}" srcId="{97328BF3-B911-4629-A58E-9F2C88233A24}" destId="{500A9224-BA3C-4FE3-BC52-084581D24002}" srcOrd="0" destOrd="0" parTransId="{B7A0A697-5EFE-4307-9495-4A4BC2B8FC90}" sibTransId="{03AB7486-B302-4550-B8AD-A539260C4FA1}"/>
    <dgm:cxn modelId="{5D1B3B5C-2155-475E-800E-53825ED3D86D}" type="presParOf" srcId="{483E2D09-C1C3-4F22-A72F-7781FC752E10}" destId="{A79F8CF9-7A12-407C-A803-0F537278C39D}" srcOrd="0" destOrd="0" presId="urn:microsoft.com/office/officeart/2005/8/layout/vList2"/>
    <dgm:cxn modelId="{CA831699-743D-402B-B15A-F49C0E1D529F}" type="presParOf" srcId="{483E2D09-C1C3-4F22-A72F-7781FC752E10}" destId="{98D43A93-DF52-4AAE-9C0D-56444F791701}" srcOrd="1" destOrd="0" presId="urn:microsoft.com/office/officeart/2005/8/layout/vList2"/>
    <dgm:cxn modelId="{87645AA7-4019-4E33-BD83-B9683F9C0E6B}" type="presParOf" srcId="{483E2D09-C1C3-4F22-A72F-7781FC752E10}" destId="{CB922BFE-2CE4-4860-988E-E398F70E2C22}" srcOrd="2" destOrd="0" presId="urn:microsoft.com/office/officeart/2005/8/layout/vList2"/>
    <dgm:cxn modelId="{F82C11BF-B81E-4AFE-B6F2-37F4C7ACE2B8}" type="presParOf" srcId="{483E2D09-C1C3-4F22-A72F-7781FC752E10}" destId="{1914D8AA-75E5-407B-BD7E-6085E4880CF8}" srcOrd="3" destOrd="0" presId="urn:microsoft.com/office/officeart/2005/8/layout/vList2"/>
    <dgm:cxn modelId="{31DB9FFA-9041-40F0-854F-D5F2666A069E}" type="presParOf" srcId="{483E2D09-C1C3-4F22-A72F-7781FC752E10}" destId="{B746F3E2-5606-4E55-BB0A-3918A1165E01}" srcOrd="4" destOrd="0" presId="urn:microsoft.com/office/officeart/2005/8/layout/vList2"/>
    <dgm:cxn modelId="{FBABE82C-CE84-47FC-884A-51723B227079}" type="presParOf" srcId="{483E2D09-C1C3-4F22-A72F-7781FC752E10}" destId="{0A8C2570-CBD6-4AE7-8C99-8BFCB91F06D3}" srcOrd="5" destOrd="0" presId="urn:microsoft.com/office/officeart/2005/8/layout/vList2"/>
    <dgm:cxn modelId="{11EF450F-43CD-40A8-8C9A-96167A824730}" type="presParOf" srcId="{483E2D09-C1C3-4F22-A72F-7781FC752E10}" destId="{9DEDDDBE-49EC-4BD9-85E6-47644FDE3135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55CB912-138A-42B9-8BAD-6F5A1DA35FBD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2E2E3DE-C871-42B6-AC73-4108C74EC39D}">
      <dgm:prSet custT="1"/>
      <dgm:spPr>
        <a:solidFill>
          <a:schemeClr val="bg1">
            <a:lumMod val="50000"/>
          </a:schemeClr>
        </a:solidFill>
      </dgm:spPr>
      <dgm:t>
        <a:bodyPr/>
        <a:lstStyle/>
        <a:p>
          <a:pPr marL="714375" indent="0" rtl="0"/>
          <a:r>
            <a:rPr lang="uk-UA" sz="1800" dirty="0" smtClean="0">
              <a:latin typeface="Arial" panose="020B0604020202020204" pitchFamily="34" charset="0"/>
              <a:cs typeface="Arial" panose="020B0604020202020204" pitchFamily="34" charset="0"/>
            </a:rPr>
            <a:t>Застосування інструменту фінансового лізингу вигідніше прямої закупівлі та оренди автомобілів</a:t>
          </a:r>
          <a:endParaRPr lang="uk-UA" sz="1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241208C-DCA0-43D5-9777-A1C16ABA8051}" type="parTrans" cxnId="{84092535-8F79-4C2A-A6A4-C9E8DDDFB792}">
      <dgm:prSet/>
      <dgm:spPr/>
      <dgm:t>
        <a:bodyPr/>
        <a:lstStyle/>
        <a:p>
          <a:endParaRPr lang="ru-RU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2580B5D-17E0-4620-805D-92214AFA2ECF}" type="sibTrans" cxnId="{84092535-8F79-4C2A-A6A4-C9E8DDDFB792}">
      <dgm:prSet/>
      <dgm:spPr/>
      <dgm:t>
        <a:bodyPr/>
        <a:lstStyle/>
        <a:p>
          <a:endParaRPr lang="ru-RU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E61FA6C-B00D-4CA6-9DDF-6CA534FCE38A}">
      <dgm:prSet custT="1"/>
      <dgm:spPr>
        <a:solidFill>
          <a:schemeClr val="bg1">
            <a:lumMod val="50000"/>
          </a:schemeClr>
        </a:solidFill>
      </dgm:spPr>
      <dgm:t>
        <a:bodyPr/>
        <a:lstStyle/>
        <a:p>
          <a:pPr marL="628650" indent="0" rtl="0"/>
          <a:r>
            <a:rPr lang="uk-UA" sz="1800" dirty="0" smtClean="0">
              <a:latin typeface="Arial" panose="020B0604020202020204" pitchFamily="34" charset="0"/>
              <a:cs typeface="Arial" panose="020B0604020202020204" pitchFamily="34" charset="0"/>
            </a:rPr>
            <a:t>Бюджетне фінансування необхідне протягом 1-го року</a:t>
          </a:r>
          <a:endParaRPr lang="uk-UA" sz="1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920955F-7E6C-4CCA-BADB-9E49A1F4571F}" type="parTrans" cxnId="{B76C57A0-5089-4239-B9F3-7732D95EFFCF}">
      <dgm:prSet/>
      <dgm:spPr/>
      <dgm:t>
        <a:bodyPr/>
        <a:lstStyle/>
        <a:p>
          <a:endParaRPr lang="ru-RU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B508E95-AE00-49E6-B477-D4CBAF80AD81}" type="sibTrans" cxnId="{B76C57A0-5089-4239-B9F3-7732D95EFFCF}">
      <dgm:prSet/>
      <dgm:spPr/>
      <dgm:t>
        <a:bodyPr/>
        <a:lstStyle/>
        <a:p>
          <a:endParaRPr lang="ru-RU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1A02809-41CF-492F-8315-529DEBB22EF2}">
      <dgm:prSet custT="1"/>
      <dgm:spPr>
        <a:solidFill>
          <a:schemeClr val="bg1">
            <a:lumMod val="50000"/>
          </a:schemeClr>
        </a:solidFill>
      </dgm:spPr>
      <dgm:t>
        <a:bodyPr/>
        <a:lstStyle/>
        <a:p>
          <a:pPr marL="628650" indent="0" rtl="0"/>
          <a:r>
            <a:rPr lang="uk-UA" sz="1800" dirty="0" smtClean="0">
              <a:latin typeface="Arial" panose="020B0604020202020204" pitchFamily="34" charset="0"/>
              <a:cs typeface="Arial" panose="020B0604020202020204" pitchFamily="34" charset="0"/>
            </a:rPr>
            <a:t>Лізингові платежі з 2-го року можуть покриватися за рахунок підприємства</a:t>
          </a:r>
          <a:endParaRPr lang="uk-UA" sz="1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7328242-395F-4A64-A578-4633A4751640}" type="parTrans" cxnId="{603641B6-FE0C-4997-A9CB-1676E7652A84}">
      <dgm:prSet/>
      <dgm:spPr/>
      <dgm:t>
        <a:bodyPr/>
        <a:lstStyle/>
        <a:p>
          <a:endParaRPr lang="ru-RU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636FDA8-8FFB-4AD5-A837-44A60DF245D9}" type="sibTrans" cxnId="{603641B6-FE0C-4997-A9CB-1676E7652A84}">
      <dgm:prSet/>
      <dgm:spPr/>
      <dgm:t>
        <a:bodyPr/>
        <a:lstStyle/>
        <a:p>
          <a:endParaRPr lang="ru-RU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D1D5A05-3DC4-4C0F-8AFA-F7BCE2E90C59}" type="pres">
      <dgm:prSet presAssocID="{D55CB912-138A-42B9-8BAD-6F5A1DA35FBD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C64F50A-0563-4AA6-9CC6-7BA163F1B729}" type="pres">
      <dgm:prSet presAssocID="{E2E2E3DE-C871-42B6-AC73-4108C74EC39D}" presName="composite" presStyleCnt="0"/>
      <dgm:spPr/>
    </dgm:pt>
    <dgm:pt modelId="{DACD7D72-81D8-40B5-A5A9-80E14F02BECC}" type="pres">
      <dgm:prSet presAssocID="{E2E2E3DE-C871-42B6-AC73-4108C74EC39D}" presName="imgShp" presStyleLbl="fgImgPlac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FF5C7D34-49D1-4B53-B00E-138551C8058C}" type="pres">
      <dgm:prSet presAssocID="{E2E2E3DE-C871-42B6-AC73-4108C74EC39D}" presName="txShp" presStyleLbl="node1" presStyleIdx="0" presStyleCnt="3" custScaleX="14429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F620797-8FE6-4421-908B-3AB648277752}" type="pres">
      <dgm:prSet presAssocID="{42580B5D-17E0-4620-805D-92214AFA2ECF}" presName="spacing" presStyleCnt="0"/>
      <dgm:spPr/>
    </dgm:pt>
    <dgm:pt modelId="{4F9B7C6A-CF55-4108-BE4A-96B86A7CC74D}" type="pres">
      <dgm:prSet presAssocID="{7E61FA6C-B00D-4CA6-9DDF-6CA534FCE38A}" presName="composite" presStyleCnt="0"/>
      <dgm:spPr/>
    </dgm:pt>
    <dgm:pt modelId="{E98BEA15-3D71-42E0-B86A-5C8C38E1F5AD}" type="pres">
      <dgm:prSet presAssocID="{7E61FA6C-B00D-4CA6-9DDF-6CA534FCE38A}" presName="imgShp" presStyleLbl="fgImgPlace1" presStyleIdx="1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F90C03F9-76A4-4397-AD96-B0078E150CE6}" type="pres">
      <dgm:prSet presAssocID="{7E61FA6C-B00D-4CA6-9DDF-6CA534FCE38A}" presName="txShp" presStyleLbl="node1" presStyleIdx="1" presStyleCnt="3" custScaleX="14429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93A9BBB-9999-492C-9DF2-C8E2766AB079}" type="pres">
      <dgm:prSet presAssocID="{CB508E95-AE00-49E6-B477-D4CBAF80AD81}" presName="spacing" presStyleCnt="0"/>
      <dgm:spPr/>
    </dgm:pt>
    <dgm:pt modelId="{E5A984A8-B1DA-4EAF-8EA3-7ECF875CDBB1}" type="pres">
      <dgm:prSet presAssocID="{61A02809-41CF-492F-8315-529DEBB22EF2}" presName="composite" presStyleCnt="0"/>
      <dgm:spPr/>
    </dgm:pt>
    <dgm:pt modelId="{FA9FBAD2-64B5-4AC4-B1FC-97A80FF9C8FD}" type="pres">
      <dgm:prSet presAssocID="{61A02809-41CF-492F-8315-529DEBB22EF2}" presName="imgShp" presStyleLbl="fgImgPlace1" presStyleIdx="2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972EAB1F-5217-449D-BCCF-17A323C2862F}" type="pres">
      <dgm:prSet presAssocID="{61A02809-41CF-492F-8315-529DEBB22EF2}" presName="txShp" presStyleLbl="node1" presStyleIdx="2" presStyleCnt="3" custScaleX="14429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7C04ACC-F5E1-4272-9B8A-0795AB20421B}" type="presOf" srcId="{61A02809-41CF-492F-8315-529DEBB22EF2}" destId="{972EAB1F-5217-449D-BCCF-17A323C2862F}" srcOrd="0" destOrd="0" presId="urn:microsoft.com/office/officeart/2005/8/layout/vList3"/>
    <dgm:cxn modelId="{C144D285-3B89-4C17-9FB1-C42864A7D1AD}" type="presOf" srcId="{7E61FA6C-B00D-4CA6-9DDF-6CA534FCE38A}" destId="{F90C03F9-76A4-4397-AD96-B0078E150CE6}" srcOrd="0" destOrd="0" presId="urn:microsoft.com/office/officeart/2005/8/layout/vList3"/>
    <dgm:cxn modelId="{84092535-8F79-4C2A-A6A4-C9E8DDDFB792}" srcId="{D55CB912-138A-42B9-8BAD-6F5A1DA35FBD}" destId="{E2E2E3DE-C871-42B6-AC73-4108C74EC39D}" srcOrd="0" destOrd="0" parTransId="{3241208C-DCA0-43D5-9777-A1C16ABA8051}" sibTransId="{42580B5D-17E0-4620-805D-92214AFA2ECF}"/>
    <dgm:cxn modelId="{603641B6-FE0C-4997-A9CB-1676E7652A84}" srcId="{D55CB912-138A-42B9-8BAD-6F5A1DA35FBD}" destId="{61A02809-41CF-492F-8315-529DEBB22EF2}" srcOrd="2" destOrd="0" parTransId="{87328242-395F-4A64-A578-4633A4751640}" sibTransId="{0636FDA8-8FFB-4AD5-A837-44A60DF245D9}"/>
    <dgm:cxn modelId="{D28669DC-D3AD-40EB-BF97-5C2BEAC0C0E0}" type="presOf" srcId="{D55CB912-138A-42B9-8BAD-6F5A1DA35FBD}" destId="{8D1D5A05-3DC4-4C0F-8AFA-F7BCE2E90C59}" srcOrd="0" destOrd="0" presId="urn:microsoft.com/office/officeart/2005/8/layout/vList3"/>
    <dgm:cxn modelId="{B76C57A0-5089-4239-B9F3-7732D95EFFCF}" srcId="{D55CB912-138A-42B9-8BAD-6F5A1DA35FBD}" destId="{7E61FA6C-B00D-4CA6-9DDF-6CA534FCE38A}" srcOrd="1" destOrd="0" parTransId="{A920955F-7E6C-4CCA-BADB-9E49A1F4571F}" sibTransId="{CB508E95-AE00-49E6-B477-D4CBAF80AD81}"/>
    <dgm:cxn modelId="{6207F480-30D4-4A6B-AB09-53FC842B260B}" type="presOf" srcId="{E2E2E3DE-C871-42B6-AC73-4108C74EC39D}" destId="{FF5C7D34-49D1-4B53-B00E-138551C8058C}" srcOrd="0" destOrd="0" presId="urn:microsoft.com/office/officeart/2005/8/layout/vList3"/>
    <dgm:cxn modelId="{43C93168-290F-4176-9BD1-13ECB80D2BC7}" type="presParOf" srcId="{8D1D5A05-3DC4-4C0F-8AFA-F7BCE2E90C59}" destId="{AC64F50A-0563-4AA6-9CC6-7BA163F1B729}" srcOrd="0" destOrd="0" presId="urn:microsoft.com/office/officeart/2005/8/layout/vList3"/>
    <dgm:cxn modelId="{0EF3F38F-A536-4832-809A-605FAC716DA9}" type="presParOf" srcId="{AC64F50A-0563-4AA6-9CC6-7BA163F1B729}" destId="{DACD7D72-81D8-40B5-A5A9-80E14F02BECC}" srcOrd="0" destOrd="0" presId="urn:microsoft.com/office/officeart/2005/8/layout/vList3"/>
    <dgm:cxn modelId="{8AE9605D-9136-4A40-8F45-504AEDA69F05}" type="presParOf" srcId="{AC64F50A-0563-4AA6-9CC6-7BA163F1B729}" destId="{FF5C7D34-49D1-4B53-B00E-138551C8058C}" srcOrd="1" destOrd="0" presId="urn:microsoft.com/office/officeart/2005/8/layout/vList3"/>
    <dgm:cxn modelId="{3E9234FA-C313-4F2E-B4E1-6934006E1A1D}" type="presParOf" srcId="{8D1D5A05-3DC4-4C0F-8AFA-F7BCE2E90C59}" destId="{DF620797-8FE6-4421-908B-3AB648277752}" srcOrd="1" destOrd="0" presId="urn:microsoft.com/office/officeart/2005/8/layout/vList3"/>
    <dgm:cxn modelId="{5BFB8649-D5F0-4475-8A12-12F2E1ED86B1}" type="presParOf" srcId="{8D1D5A05-3DC4-4C0F-8AFA-F7BCE2E90C59}" destId="{4F9B7C6A-CF55-4108-BE4A-96B86A7CC74D}" srcOrd="2" destOrd="0" presId="urn:microsoft.com/office/officeart/2005/8/layout/vList3"/>
    <dgm:cxn modelId="{00CE1992-D9E7-46F6-87CE-13DEDB7EE300}" type="presParOf" srcId="{4F9B7C6A-CF55-4108-BE4A-96B86A7CC74D}" destId="{E98BEA15-3D71-42E0-B86A-5C8C38E1F5AD}" srcOrd="0" destOrd="0" presId="urn:microsoft.com/office/officeart/2005/8/layout/vList3"/>
    <dgm:cxn modelId="{8E34A6BA-45A5-4540-96EB-65F199171283}" type="presParOf" srcId="{4F9B7C6A-CF55-4108-BE4A-96B86A7CC74D}" destId="{F90C03F9-76A4-4397-AD96-B0078E150CE6}" srcOrd="1" destOrd="0" presId="urn:microsoft.com/office/officeart/2005/8/layout/vList3"/>
    <dgm:cxn modelId="{2A5CEB78-E6DF-457C-AB22-487F792FE9BE}" type="presParOf" srcId="{8D1D5A05-3DC4-4C0F-8AFA-F7BCE2E90C59}" destId="{793A9BBB-9999-492C-9DF2-C8E2766AB079}" srcOrd="3" destOrd="0" presId="urn:microsoft.com/office/officeart/2005/8/layout/vList3"/>
    <dgm:cxn modelId="{C6F61B8A-45E8-47AD-AA18-D2AAC505B5E4}" type="presParOf" srcId="{8D1D5A05-3DC4-4C0F-8AFA-F7BCE2E90C59}" destId="{E5A984A8-B1DA-4EAF-8EA3-7ECF875CDBB1}" srcOrd="4" destOrd="0" presId="urn:microsoft.com/office/officeart/2005/8/layout/vList3"/>
    <dgm:cxn modelId="{8DB982BB-F679-4FC3-B19A-CCC01A30C429}" type="presParOf" srcId="{E5A984A8-B1DA-4EAF-8EA3-7ECF875CDBB1}" destId="{FA9FBAD2-64B5-4AC4-B1FC-97A80FF9C8FD}" srcOrd="0" destOrd="0" presId="urn:microsoft.com/office/officeart/2005/8/layout/vList3"/>
    <dgm:cxn modelId="{7CB86CA5-D1D1-49B4-901C-57D8FBA4A95F}" type="presParOf" srcId="{E5A984A8-B1DA-4EAF-8EA3-7ECF875CDBB1}" destId="{972EAB1F-5217-449D-BCCF-17A323C2862F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639A076-3AD1-42F0-8B0A-61909A396257}">
      <dsp:nvSpPr>
        <dsp:cNvPr id="0" name=""/>
        <dsp:cNvSpPr/>
      </dsp:nvSpPr>
      <dsp:spPr>
        <a:xfrm>
          <a:off x="0" y="27684"/>
          <a:ext cx="5181600" cy="810809"/>
        </a:xfrm>
        <a:prstGeom prst="roundRect">
          <a:avLst/>
        </a:prstGeom>
        <a:solidFill>
          <a:schemeClr val="bg1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just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100" kern="1200" dirty="0" smtClean="0">
              <a:latin typeface="Arial" panose="020B0604020202020204" pitchFamily="34" charset="0"/>
              <a:cs typeface="Arial" panose="020B0604020202020204" pitchFamily="34" charset="0"/>
            </a:rPr>
            <a:t>Транспортне забезпечення Київської міської ради</a:t>
          </a:r>
          <a:endParaRPr lang="uk-UA" sz="21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9580" y="67264"/>
        <a:ext cx="5102440" cy="731649"/>
      </dsp:txXfrm>
    </dsp:sp>
    <dsp:sp modelId="{1C6D3EE4-4420-4CD1-9484-50866F2CCB0E}">
      <dsp:nvSpPr>
        <dsp:cNvPr id="0" name=""/>
        <dsp:cNvSpPr/>
      </dsp:nvSpPr>
      <dsp:spPr>
        <a:xfrm>
          <a:off x="0" y="898974"/>
          <a:ext cx="5181600" cy="810809"/>
        </a:xfrm>
        <a:prstGeom prst="roundRect">
          <a:avLst/>
        </a:prstGeom>
        <a:solidFill>
          <a:schemeClr val="bg1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just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100" kern="1200" dirty="0" smtClean="0">
              <a:latin typeface="Arial" panose="020B0604020202020204" pitchFamily="34" charset="0"/>
              <a:cs typeface="Arial" panose="020B0604020202020204" pitchFamily="34" charset="0"/>
            </a:rPr>
            <a:t>Транспортне забезпечення іноземних та регіональних офіційних делегацій</a:t>
          </a:r>
          <a:endParaRPr lang="uk-UA" sz="21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9580" y="938554"/>
        <a:ext cx="5102440" cy="731649"/>
      </dsp:txXfrm>
    </dsp:sp>
    <dsp:sp modelId="{CC7E90E0-66FC-47EA-834B-D49D54807237}">
      <dsp:nvSpPr>
        <dsp:cNvPr id="0" name=""/>
        <dsp:cNvSpPr/>
      </dsp:nvSpPr>
      <dsp:spPr>
        <a:xfrm>
          <a:off x="0" y="1770264"/>
          <a:ext cx="5181600" cy="810809"/>
        </a:xfrm>
        <a:prstGeom prst="roundRect">
          <a:avLst/>
        </a:prstGeom>
        <a:solidFill>
          <a:schemeClr val="bg1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just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100" kern="1200" dirty="0" smtClean="0">
              <a:latin typeface="Arial" panose="020B0604020202020204" pitchFamily="34" charset="0"/>
              <a:cs typeface="Arial" panose="020B0604020202020204" pitchFamily="34" charset="0"/>
            </a:rPr>
            <a:t>Транспортне забезпечення офіційних заходів</a:t>
          </a:r>
          <a:endParaRPr lang="uk-UA" sz="21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9580" y="1809844"/>
        <a:ext cx="5102440" cy="731649"/>
      </dsp:txXfrm>
    </dsp:sp>
    <dsp:sp modelId="{14CEF71A-881F-48DF-B371-900900CA60E2}">
      <dsp:nvSpPr>
        <dsp:cNvPr id="0" name=""/>
        <dsp:cNvSpPr/>
      </dsp:nvSpPr>
      <dsp:spPr>
        <a:xfrm>
          <a:off x="0" y="2641554"/>
          <a:ext cx="5181600" cy="810809"/>
        </a:xfrm>
        <a:prstGeom prst="roundRect">
          <a:avLst/>
        </a:prstGeom>
        <a:solidFill>
          <a:schemeClr val="bg1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just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100" kern="1200" dirty="0" smtClean="0">
              <a:latin typeface="Arial" panose="020B0604020202020204" pitchFamily="34" charset="0"/>
              <a:cs typeface="Arial" panose="020B0604020202020204" pitchFamily="34" charset="0"/>
            </a:rPr>
            <a:t>Надання послуг зі зберігання транспортних засобів</a:t>
          </a:r>
          <a:endParaRPr lang="uk-UA" sz="21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9580" y="2681134"/>
        <a:ext cx="5102440" cy="731649"/>
      </dsp:txXfrm>
    </dsp:sp>
    <dsp:sp modelId="{548E2163-F54B-4B2B-BCE8-DC4EA92CF87B}">
      <dsp:nvSpPr>
        <dsp:cNvPr id="0" name=""/>
        <dsp:cNvSpPr/>
      </dsp:nvSpPr>
      <dsp:spPr>
        <a:xfrm>
          <a:off x="0" y="3512844"/>
          <a:ext cx="5181600" cy="810809"/>
        </a:xfrm>
        <a:prstGeom prst="roundRect">
          <a:avLst/>
        </a:prstGeom>
        <a:solidFill>
          <a:schemeClr val="bg1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just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100" kern="1200" dirty="0" smtClean="0">
              <a:latin typeface="Arial" panose="020B0604020202020204" pitchFamily="34" charset="0"/>
              <a:cs typeface="Arial" panose="020B0604020202020204" pitchFamily="34" charset="0"/>
            </a:rPr>
            <a:t>Надання в оренду приміщень, транспортних засобів, устаткування</a:t>
          </a:r>
          <a:endParaRPr lang="uk-UA" sz="21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9580" y="3552424"/>
        <a:ext cx="5102440" cy="73164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79F8CF9-7A12-407C-A803-0F537278C39D}">
      <dsp:nvSpPr>
        <dsp:cNvPr id="0" name=""/>
        <dsp:cNvSpPr/>
      </dsp:nvSpPr>
      <dsp:spPr>
        <a:xfrm>
          <a:off x="0" y="76216"/>
          <a:ext cx="5181600" cy="1008686"/>
        </a:xfrm>
        <a:prstGeom prst="roundRect">
          <a:avLst/>
        </a:prstGeom>
        <a:solidFill>
          <a:schemeClr val="tx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just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900" kern="1200" dirty="0" smtClean="0">
              <a:latin typeface="Arial" panose="020B0604020202020204" pitchFamily="34" charset="0"/>
              <a:cs typeface="Arial" panose="020B0604020202020204" pitchFamily="34" charset="0"/>
            </a:rPr>
            <a:t>17 об</a:t>
          </a:r>
          <a:r>
            <a:rPr lang="en-US" sz="1900" kern="1200" dirty="0" smtClean="0">
              <a:latin typeface="Arial" panose="020B0604020202020204" pitchFamily="34" charset="0"/>
              <a:cs typeface="Arial" panose="020B0604020202020204" pitchFamily="34" charset="0"/>
            </a:rPr>
            <a:t>’</a:t>
          </a:r>
          <a:r>
            <a:rPr lang="uk-UA" sz="19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єктів</a:t>
          </a:r>
          <a:r>
            <a:rPr lang="uk-UA" sz="1900" kern="1200" dirty="0" smtClean="0">
              <a:latin typeface="Arial" panose="020B0604020202020204" pitchFamily="34" charset="0"/>
              <a:cs typeface="Arial" panose="020B0604020202020204" pitchFamily="34" charset="0"/>
            </a:rPr>
            <a:t> нерухомого майна, площа 13884,8 </a:t>
          </a:r>
          <a:r>
            <a:rPr lang="uk-UA" sz="19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кв.м</a:t>
          </a:r>
          <a:r>
            <a:rPr lang="uk-UA" sz="1900" kern="1200" dirty="0" smtClean="0">
              <a:latin typeface="Arial" panose="020B0604020202020204" pitchFamily="34" charset="0"/>
              <a:cs typeface="Arial" panose="020B0604020202020204" pitchFamily="34" charset="0"/>
            </a:rPr>
            <a:t>., вартість 337,7 тис. грн</a:t>
          </a:r>
          <a:endParaRPr lang="uk-UA" sz="19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9240" y="125456"/>
        <a:ext cx="5083120" cy="910206"/>
      </dsp:txXfrm>
    </dsp:sp>
    <dsp:sp modelId="{CB922BFE-2CE4-4860-988E-E398F70E2C22}">
      <dsp:nvSpPr>
        <dsp:cNvPr id="0" name=""/>
        <dsp:cNvSpPr/>
      </dsp:nvSpPr>
      <dsp:spPr>
        <a:xfrm>
          <a:off x="0" y="1139622"/>
          <a:ext cx="5181600" cy="1008686"/>
        </a:xfrm>
        <a:prstGeom prst="roundRect">
          <a:avLst/>
        </a:prstGeom>
        <a:solidFill>
          <a:schemeClr val="tx1">
            <a:lumMod val="95000"/>
            <a:lumOff val="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just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900" kern="1200" dirty="0" smtClean="0">
              <a:latin typeface="Arial" panose="020B0604020202020204" pitchFamily="34" charset="0"/>
              <a:cs typeface="Arial" panose="020B0604020202020204" pitchFamily="34" charset="0"/>
            </a:rPr>
            <a:t>5 автомобілів типу седан 2004-2007 року випуску, 1 </a:t>
          </a:r>
          <a:r>
            <a:rPr lang="uk-UA" sz="19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мультивен</a:t>
          </a:r>
          <a:r>
            <a:rPr lang="uk-UA" sz="1900" kern="1200" dirty="0" smtClean="0">
              <a:latin typeface="Arial" panose="020B0604020202020204" pitchFamily="34" charset="0"/>
              <a:cs typeface="Arial" panose="020B0604020202020204" pitchFamily="34" charset="0"/>
            </a:rPr>
            <a:t> 2000 року випуску, на списання – 4 ТЗ (3 – седан, 1 – автобус)</a:t>
          </a:r>
          <a:endParaRPr lang="uk-UA" sz="19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9240" y="1188862"/>
        <a:ext cx="5083120" cy="910206"/>
      </dsp:txXfrm>
    </dsp:sp>
    <dsp:sp modelId="{B746F3E2-5606-4E55-BB0A-3918A1165E01}">
      <dsp:nvSpPr>
        <dsp:cNvPr id="0" name=""/>
        <dsp:cNvSpPr/>
      </dsp:nvSpPr>
      <dsp:spPr>
        <a:xfrm>
          <a:off x="0" y="2203029"/>
          <a:ext cx="5181600" cy="1008686"/>
        </a:xfrm>
        <a:prstGeom prst="roundRect">
          <a:avLst/>
        </a:prstGeom>
        <a:pattFill prst="pct90">
          <a:fgClr>
            <a:schemeClr val="bg1">
              <a:lumMod val="65000"/>
            </a:schemeClr>
          </a:fgClr>
          <a:bgClr>
            <a:schemeClr val="bg1"/>
          </a:bgClr>
        </a:patt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just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>
              <a:latin typeface="Arial" panose="020B0604020202020204" pitchFamily="34" charset="0"/>
              <a:cs typeface="Arial" panose="020B0604020202020204" pitchFamily="34" charset="0"/>
            </a:rPr>
            <a:t>5-7</a:t>
          </a:r>
          <a:r>
            <a:rPr lang="uk-UA" sz="1900" kern="1200" dirty="0" smtClean="0">
              <a:latin typeface="Arial" panose="020B0604020202020204" pitchFamily="34" charset="0"/>
              <a:cs typeface="Arial" panose="020B0604020202020204" pitchFamily="34" charset="0"/>
            </a:rPr>
            <a:t> (п'ять-сім)</a:t>
          </a:r>
          <a:r>
            <a:rPr lang="en-US" sz="1900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uk-UA" sz="1900" kern="1200" dirty="0" smtClean="0">
              <a:latin typeface="Arial" panose="020B0604020202020204" pitchFamily="34" charset="0"/>
              <a:cs typeface="Arial" panose="020B0604020202020204" pitchFamily="34" charset="0"/>
            </a:rPr>
            <a:t>автомобілів типу седан (гібрид)</a:t>
          </a:r>
          <a:endParaRPr lang="uk-UA" sz="19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9240" y="2252269"/>
        <a:ext cx="5083120" cy="910206"/>
      </dsp:txXfrm>
    </dsp:sp>
    <dsp:sp modelId="{9DEDDDBE-49EC-4BD9-85E6-47644FDE3135}">
      <dsp:nvSpPr>
        <dsp:cNvPr id="0" name=""/>
        <dsp:cNvSpPr/>
      </dsp:nvSpPr>
      <dsp:spPr>
        <a:xfrm>
          <a:off x="0" y="3266435"/>
          <a:ext cx="5181600" cy="1008686"/>
        </a:xfrm>
        <a:prstGeom prst="roundRect">
          <a:avLst/>
        </a:prstGeom>
        <a:pattFill prst="pct90">
          <a:fgClr>
            <a:schemeClr val="bg1">
              <a:lumMod val="65000"/>
            </a:schemeClr>
          </a:fgClr>
          <a:bgClr>
            <a:schemeClr val="bg1"/>
          </a:bgClr>
        </a:patt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just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900" kern="1200" dirty="0" smtClean="0">
              <a:latin typeface="Arial" panose="020B0604020202020204" pitchFamily="34" charset="0"/>
              <a:cs typeface="Arial" panose="020B0604020202020204" pitchFamily="34" charset="0"/>
            </a:rPr>
            <a:t>1 (один) автомобіль типу </a:t>
          </a:r>
          <a:r>
            <a:rPr lang="uk-UA" sz="19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мінівен</a:t>
          </a:r>
          <a:r>
            <a:rPr lang="uk-UA" sz="1900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uk-UA" sz="1900" kern="1200" dirty="0" smtClean="0">
              <a:latin typeface="Arial" panose="020B0604020202020204" pitchFamily="34" charset="0"/>
              <a:cs typeface="Arial" panose="020B0604020202020204" pitchFamily="34" charset="0"/>
            </a:rPr>
            <a:t>– </a:t>
          </a:r>
          <a:r>
            <a:rPr lang="uk-UA" sz="19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мультивен</a:t>
          </a:r>
          <a:r>
            <a:rPr lang="uk-UA" sz="1900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uk-UA" sz="1900" kern="1200" dirty="0" smtClean="0">
              <a:latin typeface="Arial" panose="020B0604020202020204" pitchFamily="34" charset="0"/>
              <a:cs typeface="Arial" panose="020B0604020202020204" pitchFamily="34" charset="0"/>
            </a:rPr>
            <a:t>(гібрид)</a:t>
          </a:r>
          <a:endParaRPr lang="uk-UA" sz="19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9240" y="3315675"/>
        <a:ext cx="5083120" cy="91020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F5C7D34-49D1-4B53-B00E-138551C8058C}">
      <dsp:nvSpPr>
        <dsp:cNvPr id="0" name=""/>
        <dsp:cNvSpPr/>
      </dsp:nvSpPr>
      <dsp:spPr>
        <a:xfrm rot="10800000">
          <a:off x="104767" y="1914"/>
          <a:ext cx="4972065" cy="1208643"/>
        </a:xfrm>
        <a:prstGeom prst="homePlate">
          <a:avLst/>
        </a:prstGeom>
        <a:solidFill>
          <a:schemeClr val="bg1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2978" tIns="68580" rIns="128016" bIns="68580" numCol="1" spcCol="1270" anchor="ctr" anchorCtr="0">
          <a:noAutofit/>
        </a:bodyPr>
        <a:lstStyle/>
        <a:p>
          <a:pPr marL="714375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kern="1200" dirty="0" smtClean="0">
              <a:latin typeface="Arial" panose="020B0604020202020204" pitchFamily="34" charset="0"/>
              <a:cs typeface="Arial" panose="020B0604020202020204" pitchFamily="34" charset="0"/>
            </a:rPr>
            <a:t>Застосування інструменту фінансового лізингу вигідніше прямої закупівлі та оренди автомобілів</a:t>
          </a:r>
          <a:endParaRPr lang="uk-UA" sz="1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10800000">
        <a:off x="406928" y="1914"/>
        <a:ext cx="4669904" cy="1208643"/>
      </dsp:txXfrm>
    </dsp:sp>
    <dsp:sp modelId="{DACD7D72-81D8-40B5-A5A9-80E14F02BECC}">
      <dsp:nvSpPr>
        <dsp:cNvPr id="0" name=""/>
        <dsp:cNvSpPr/>
      </dsp:nvSpPr>
      <dsp:spPr>
        <a:xfrm>
          <a:off x="263596" y="1914"/>
          <a:ext cx="1208643" cy="1208643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90C03F9-76A4-4397-AD96-B0078E150CE6}">
      <dsp:nvSpPr>
        <dsp:cNvPr id="0" name=""/>
        <dsp:cNvSpPr/>
      </dsp:nvSpPr>
      <dsp:spPr>
        <a:xfrm rot="10800000">
          <a:off x="104767" y="1571347"/>
          <a:ext cx="4972065" cy="1208643"/>
        </a:xfrm>
        <a:prstGeom prst="homePlate">
          <a:avLst/>
        </a:prstGeom>
        <a:solidFill>
          <a:schemeClr val="bg1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2978" tIns="68580" rIns="128016" bIns="68580" numCol="1" spcCol="1270" anchor="ctr" anchorCtr="0">
          <a:noAutofit/>
        </a:bodyPr>
        <a:lstStyle/>
        <a:p>
          <a:pPr marL="62865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kern="1200" dirty="0" smtClean="0">
              <a:latin typeface="Arial" panose="020B0604020202020204" pitchFamily="34" charset="0"/>
              <a:cs typeface="Arial" panose="020B0604020202020204" pitchFamily="34" charset="0"/>
            </a:rPr>
            <a:t>Бюджетне фінансування необхідне протягом 1-го року</a:t>
          </a:r>
          <a:endParaRPr lang="uk-UA" sz="1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10800000">
        <a:off x="406928" y="1571347"/>
        <a:ext cx="4669904" cy="1208643"/>
      </dsp:txXfrm>
    </dsp:sp>
    <dsp:sp modelId="{E98BEA15-3D71-42E0-B86A-5C8C38E1F5AD}">
      <dsp:nvSpPr>
        <dsp:cNvPr id="0" name=""/>
        <dsp:cNvSpPr/>
      </dsp:nvSpPr>
      <dsp:spPr>
        <a:xfrm>
          <a:off x="263596" y="1571347"/>
          <a:ext cx="1208643" cy="1208643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72EAB1F-5217-449D-BCCF-17A323C2862F}">
      <dsp:nvSpPr>
        <dsp:cNvPr id="0" name=""/>
        <dsp:cNvSpPr/>
      </dsp:nvSpPr>
      <dsp:spPr>
        <a:xfrm rot="10800000">
          <a:off x="104767" y="3140779"/>
          <a:ext cx="4972065" cy="1208643"/>
        </a:xfrm>
        <a:prstGeom prst="homePlate">
          <a:avLst/>
        </a:prstGeom>
        <a:solidFill>
          <a:schemeClr val="bg1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2978" tIns="68580" rIns="128016" bIns="68580" numCol="1" spcCol="1270" anchor="ctr" anchorCtr="0">
          <a:noAutofit/>
        </a:bodyPr>
        <a:lstStyle/>
        <a:p>
          <a:pPr marL="62865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kern="1200" dirty="0" smtClean="0">
              <a:latin typeface="Arial" panose="020B0604020202020204" pitchFamily="34" charset="0"/>
              <a:cs typeface="Arial" panose="020B0604020202020204" pitchFamily="34" charset="0"/>
            </a:rPr>
            <a:t>Лізингові платежі з 2-го року можуть покриватися за рахунок підприємства</a:t>
          </a:r>
          <a:endParaRPr lang="uk-UA" sz="1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10800000">
        <a:off x="406928" y="3140779"/>
        <a:ext cx="4669904" cy="1208643"/>
      </dsp:txXfrm>
    </dsp:sp>
    <dsp:sp modelId="{FA9FBAD2-64B5-4AC4-B1FC-97A80FF9C8FD}">
      <dsp:nvSpPr>
        <dsp:cNvPr id="0" name=""/>
        <dsp:cNvSpPr/>
      </dsp:nvSpPr>
      <dsp:spPr>
        <a:xfrm>
          <a:off x="263596" y="3140779"/>
          <a:ext cx="1208643" cy="1208643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1429C-91ED-4348-A448-7875B8520030}" type="datetimeFigureOut">
              <a:rPr lang="uk-UA" smtClean="0"/>
              <a:t>20.06.2024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EF6DEB-838E-40BA-9B24-FD9F727FBEC0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242549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1429C-91ED-4348-A448-7875B8520030}" type="datetimeFigureOut">
              <a:rPr lang="uk-UA" smtClean="0"/>
              <a:t>20.06.2024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EF6DEB-838E-40BA-9B24-FD9F727FBEC0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388771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1429C-91ED-4348-A448-7875B8520030}" type="datetimeFigureOut">
              <a:rPr lang="uk-UA" smtClean="0"/>
              <a:t>20.06.2024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EF6DEB-838E-40BA-9B24-FD9F727FBEC0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888382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1429C-91ED-4348-A448-7875B8520030}" type="datetimeFigureOut">
              <a:rPr lang="uk-UA" smtClean="0"/>
              <a:t>20.06.2024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EF6DEB-838E-40BA-9B24-FD9F727FBEC0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035888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1429C-91ED-4348-A448-7875B8520030}" type="datetimeFigureOut">
              <a:rPr lang="uk-UA" smtClean="0"/>
              <a:t>20.06.2024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EF6DEB-838E-40BA-9B24-FD9F727FBEC0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853763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1429C-91ED-4348-A448-7875B8520030}" type="datetimeFigureOut">
              <a:rPr lang="uk-UA" smtClean="0"/>
              <a:t>20.06.2024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EF6DEB-838E-40BA-9B24-FD9F727FBEC0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501023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1429C-91ED-4348-A448-7875B8520030}" type="datetimeFigureOut">
              <a:rPr lang="uk-UA" smtClean="0"/>
              <a:t>20.06.2024</a:t>
            </a:fld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EF6DEB-838E-40BA-9B24-FD9F727FBEC0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74205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1429C-91ED-4348-A448-7875B8520030}" type="datetimeFigureOut">
              <a:rPr lang="uk-UA" smtClean="0"/>
              <a:t>20.06.2024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EF6DEB-838E-40BA-9B24-FD9F727FBEC0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082510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1429C-91ED-4348-A448-7875B8520030}" type="datetimeFigureOut">
              <a:rPr lang="uk-UA" smtClean="0"/>
              <a:t>20.06.2024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EF6DEB-838E-40BA-9B24-FD9F727FBEC0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599283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1429C-91ED-4348-A448-7875B8520030}" type="datetimeFigureOut">
              <a:rPr lang="uk-UA" smtClean="0"/>
              <a:t>20.06.2024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EF6DEB-838E-40BA-9B24-FD9F727FBEC0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203830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1429C-91ED-4348-A448-7875B8520030}" type="datetimeFigureOut">
              <a:rPr lang="uk-UA" smtClean="0"/>
              <a:t>20.06.2024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EF6DEB-838E-40BA-9B24-FD9F727FBEC0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244285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C1429C-91ED-4348-A448-7875B8520030}" type="datetimeFigureOut">
              <a:rPr lang="uk-UA" smtClean="0"/>
              <a:t>20.06.2024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EF6DEB-838E-40BA-9B24-FD9F727FBEC0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583748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39837" y="1122363"/>
            <a:ext cx="11435787" cy="2387600"/>
          </a:xfrm>
        </p:spPr>
        <p:txBody>
          <a:bodyPr>
            <a:noAutofit/>
          </a:bodyPr>
          <a:lstStyle/>
          <a:p>
            <a:r>
              <a:rPr lang="uk-UA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Реорганізація комунального підприємства «АВТОТРАНСПОРТНИК» виконавчого органу Київської міської ради (Київської міської державної адміністрації)</a:t>
            </a:r>
            <a:endParaRPr lang="uk-UA" sz="3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4178460"/>
            <a:ext cx="9144000" cy="1079339"/>
          </a:xfrm>
        </p:spPr>
        <p:txBody>
          <a:bodyPr/>
          <a:lstStyle/>
          <a:p>
            <a:r>
              <a:rPr lang="uk-UA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Проєкт</a:t>
            </a:r>
            <a:r>
              <a:rPr lang="uk-UA" dirty="0" smtClean="0">
                <a:latin typeface="Arial" panose="020B0604020202020204" pitchFamily="34" charset="0"/>
                <a:cs typeface="Arial" panose="020B0604020202020204" pitchFamily="34" charset="0"/>
              </a:rPr>
              <a:t> рішення Київської міської ради </a:t>
            </a:r>
          </a:p>
          <a:p>
            <a:r>
              <a:rPr lang="uk-UA" dirty="0" smtClean="0">
                <a:latin typeface="Arial" panose="020B0604020202020204" pitchFamily="34" charset="0"/>
                <a:cs typeface="Arial" panose="020B0604020202020204" pitchFamily="34" charset="0"/>
              </a:rPr>
              <a:t>від 04.06.2024 № 08/231-760/ПР</a:t>
            </a:r>
            <a:endParaRPr lang="uk-UA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57251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>
                <a:latin typeface="Arial" panose="020B0604020202020204" pitchFamily="34" charset="0"/>
                <a:cs typeface="Arial" panose="020B0604020202020204" pitchFamily="34" charset="0"/>
              </a:rPr>
              <a:t>Прогноз використання фінансового лізингу </a:t>
            </a:r>
            <a:r>
              <a:rPr lang="uk-UA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Nissan Leaf)</a:t>
            </a:r>
            <a:endParaRPr lang="uk-UA" dirty="0"/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18462350"/>
              </p:ext>
            </p:extLst>
          </p:nvPr>
        </p:nvGraphicFramePr>
        <p:xfrm>
          <a:off x="838200" y="1825625"/>
          <a:ext cx="52578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Объект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76044772"/>
              </p:ext>
            </p:extLst>
          </p:nvPr>
        </p:nvGraphicFramePr>
        <p:xfrm>
          <a:off x="6190130" y="1825625"/>
          <a:ext cx="52578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3030071" y="2348753"/>
            <a:ext cx="25190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Ануїтетна</a:t>
            </a:r>
            <a:r>
              <a:rPr lang="uk-UA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uk-UA" b="1" dirty="0" smtClean="0">
                <a:latin typeface="Arial" panose="020B0604020202020204" pitchFamily="34" charset="0"/>
                <a:cs typeface="Arial" panose="020B0604020202020204" pitchFamily="34" charset="0"/>
              </a:rPr>
              <a:t>схема нарахування</a:t>
            </a:r>
            <a:endParaRPr lang="uk-UA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453718" y="2348752"/>
            <a:ext cx="25190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>
                <a:latin typeface="Arial" panose="020B0604020202020204" pitchFamily="34" charset="0"/>
                <a:cs typeface="Arial" panose="020B0604020202020204" pitchFamily="34" charset="0"/>
              </a:rPr>
              <a:t>Стандартна </a:t>
            </a:r>
          </a:p>
          <a:p>
            <a:pPr algn="ctr"/>
            <a:r>
              <a:rPr lang="uk-UA" b="1" dirty="0" smtClean="0">
                <a:latin typeface="Arial" panose="020B0604020202020204" pitchFamily="34" charset="0"/>
                <a:cs typeface="Arial" panose="020B0604020202020204" pitchFamily="34" charset="0"/>
              </a:rPr>
              <a:t>схема нарахування</a:t>
            </a:r>
            <a:endParaRPr lang="uk-UA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35378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>
                <a:latin typeface="Arial" panose="020B0604020202020204" pitchFamily="34" charset="0"/>
                <a:cs typeface="Arial" panose="020B0604020202020204" pitchFamily="34" charset="0"/>
              </a:rPr>
              <a:t>Прогноз використання фінансового лізингу </a:t>
            </a:r>
            <a:r>
              <a:rPr lang="uk-UA" b="1" i="1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b="1" i="1" dirty="0">
                <a:latin typeface="Arial" panose="020B0604020202020204" pitchFamily="34" charset="0"/>
                <a:cs typeface="Arial" panose="020B0604020202020204" pitchFamily="34" charset="0"/>
              </a:rPr>
              <a:t>Toyota Camry)</a:t>
            </a:r>
            <a:endParaRPr lang="uk-UA" dirty="0"/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18462350"/>
              </p:ext>
            </p:extLst>
          </p:nvPr>
        </p:nvGraphicFramePr>
        <p:xfrm>
          <a:off x="838200" y="1825625"/>
          <a:ext cx="52578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Объект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76044772"/>
              </p:ext>
            </p:extLst>
          </p:nvPr>
        </p:nvGraphicFramePr>
        <p:xfrm>
          <a:off x="6190130" y="1825625"/>
          <a:ext cx="52578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3030071" y="2348753"/>
            <a:ext cx="25190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Ануїтетна</a:t>
            </a:r>
            <a:r>
              <a:rPr lang="uk-UA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uk-UA" b="1" dirty="0" smtClean="0">
                <a:latin typeface="Arial" panose="020B0604020202020204" pitchFamily="34" charset="0"/>
                <a:cs typeface="Arial" panose="020B0604020202020204" pitchFamily="34" charset="0"/>
              </a:rPr>
              <a:t>схема нарахування</a:t>
            </a:r>
            <a:endParaRPr lang="uk-UA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453718" y="2348752"/>
            <a:ext cx="25190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>
                <a:latin typeface="Arial" panose="020B0604020202020204" pitchFamily="34" charset="0"/>
                <a:cs typeface="Arial" panose="020B0604020202020204" pitchFamily="34" charset="0"/>
              </a:rPr>
              <a:t>Стандартна </a:t>
            </a:r>
          </a:p>
          <a:p>
            <a:pPr algn="ctr"/>
            <a:r>
              <a:rPr lang="uk-UA" b="1" dirty="0" smtClean="0">
                <a:latin typeface="Arial" panose="020B0604020202020204" pitchFamily="34" charset="0"/>
                <a:cs typeface="Arial" panose="020B0604020202020204" pitchFamily="34" charset="0"/>
              </a:rPr>
              <a:t>схема нарахування</a:t>
            </a:r>
            <a:endParaRPr lang="uk-UA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44068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>
                <a:latin typeface="Arial" panose="020B0604020202020204" pitchFamily="34" charset="0"/>
                <a:cs typeface="Arial" panose="020B0604020202020204" pitchFamily="34" charset="0"/>
              </a:rPr>
              <a:t>Використання </a:t>
            </a:r>
            <a:r>
              <a:rPr lang="uk-UA" b="1" dirty="0">
                <a:latin typeface="Arial" panose="020B0604020202020204" pitchFamily="34" charset="0"/>
                <a:cs typeface="Arial" panose="020B0604020202020204" pitchFamily="34" charset="0"/>
              </a:rPr>
              <a:t>фінансового </a:t>
            </a:r>
            <a:r>
              <a:rPr lang="uk-UA" b="1" dirty="0" smtClean="0">
                <a:latin typeface="Arial" panose="020B0604020202020204" pitchFamily="34" charset="0"/>
                <a:cs typeface="Arial" panose="020B0604020202020204" pitchFamily="34" charset="0"/>
              </a:rPr>
              <a:t>лізингу </a:t>
            </a:r>
            <a:br>
              <a:rPr lang="uk-UA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uk-UA" b="1" dirty="0" smtClean="0">
                <a:latin typeface="Arial" panose="020B0604020202020204" pitchFamily="34" charset="0"/>
                <a:cs typeface="Arial" panose="020B0604020202020204" pitchFamily="34" charset="0"/>
              </a:rPr>
              <a:t>у діяльності</a:t>
            </a:r>
            <a:endParaRPr lang="uk-UA" dirty="0"/>
          </a:p>
        </p:txBody>
      </p:sp>
      <p:graphicFrame>
        <p:nvGraphicFramePr>
          <p:cNvPr id="14" name="Объект 13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132127917"/>
              </p:ext>
            </p:extLst>
          </p:nvPr>
        </p:nvGraphicFramePr>
        <p:xfrm>
          <a:off x="838200" y="1825625"/>
          <a:ext cx="5181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5" name="Объект 14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547371961"/>
              </p:ext>
            </p:extLst>
          </p:nvPr>
        </p:nvGraphicFramePr>
        <p:xfrm>
          <a:off x="6172200" y="1825625"/>
          <a:ext cx="5181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2074683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>
                <a:latin typeface="Arial" panose="020B0604020202020204" pitchFamily="34" charset="0"/>
                <a:cs typeface="Arial" panose="020B0604020202020204" pitchFamily="34" charset="0"/>
              </a:rPr>
              <a:t>Використання </a:t>
            </a:r>
            <a:r>
              <a:rPr lang="uk-UA" b="1" dirty="0" smtClean="0">
                <a:latin typeface="Arial" panose="020B0604020202020204" pitchFamily="34" charset="0"/>
                <a:cs typeface="Arial" panose="020B0604020202020204" pitchFamily="34" charset="0"/>
              </a:rPr>
              <a:t>автотранспорту</a:t>
            </a:r>
            <a:br>
              <a:rPr lang="uk-UA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uk-UA" b="1" dirty="0" smtClean="0">
                <a:latin typeface="Arial" panose="020B0604020202020204" pitchFamily="34" charset="0"/>
                <a:cs typeface="Arial" panose="020B0604020202020204" pitchFamily="34" charset="0"/>
              </a:rPr>
              <a:t>Київською міською радою</a:t>
            </a:r>
            <a:endParaRPr lang="uk-UA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endParaRPr lang="uk-UA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uk-UA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Nissan Leaf 2010-2017 - s3xycars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2" t="15713" r="5303" b="16051"/>
          <a:stretch/>
        </p:blipFill>
        <p:spPr bwMode="auto">
          <a:xfrm>
            <a:off x="1204227" y="2736239"/>
            <a:ext cx="4465053" cy="25578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838200" y="5530632"/>
            <a:ext cx="509096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Nissan Leaf</a:t>
            </a:r>
            <a:endParaRPr lang="uk-UA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uk-UA" dirty="0" smtClean="0"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uk-UA" dirty="0">
                <a:latin typeface="Arial" panose="020B0604020202020204" pitchFamily="34" charset="0"/>
                <a:cs typeface="Arial" panose="020B0604020202020204" pitchFamily="34" charset="0"/>
              </a:rPr>
              <a:t>автомобілі</a:t>
            </a:r>
          </a:p>
          <a:p>
            <a:r>
              <a:rPr lang="uk-UA" dirty="0">
                <a:latin typeface="Arial" panose="020B0604020202020204" pitchFamily="34" charset="0"/>
                <a:cs typeface="Arial" panose="020B0604020202020204" pitchFamily="34" charset="0"/>
              </a:rPr>
              <a:t>ФОП Тунік Вікторія Іванівна</a:t>
            </a:r>
          </a:p>
        </p:txBody>
      </p:sp>
      <p:pic>
        <p:nvPicPr>
          <p:cNvPr id="8" name="Picture 2" descr="Нова Toyota Camry (Тойота Камрі) 2023 року | Toyota Україна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3" r="4233"/>
          <a:stretch/>
        </p:blipFill>
        <p:spPr bwMode="auto">
          <a:xfrm>
            <a:off x="6278513" y="2736239"/>
            <a:ext cx="5502469" cy="25839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6426468" y="5530631"/>
            <a:ext cx="527785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Toyota Camry</a:t>
            </a:r>
          </a:p>
          <a:p>
            <a:r>
              <a:rPr lang="uk-UA" dirty="0" smtClean="0"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uk-UA" dirty="0">
                <a:latin typeface="Arial" panose="020B0604020202020204" pitchFamily="34" charset="0"/>
                <a:cs typeface="Arial" panose="020B0604020202020204" pitchFamily="34" charset="0"/>
              </a:rPr>
              <a:t>автомобілі</a:t>
            </a:r>
          </a:p>
          <a:p>
            <a:r>
              <a:rPr lang="uk-UA" dirty="0">
                <a:latin typeface="Arial" panose="020B0604020202020204" pitchFamily="34" charset="0"/>
                <a:cs typeface="Arial" panose="020B0604020202020204" pitchFamily="34" charset="0"/>
              </a:rPr>
              <a:t>ТОВ «УКР-ПРОКАТ»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54020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>
                <a:latin typeface="Arial" panose="020B0604020202020204" pitchFamily="34" charset="0"/>
                <a:cs typeface="Arial" panose="020B0604020202020204" pitchFamily="34" charset="0"/>
              </a:rPr>
              <a:t>Використання автотранспорту </a:t>
            </a:r>
            <a:br>
              <a:rPr lang="uk-UA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uk-UA" b="1" dirty="0" smtClean="0">
                <a:latin typeface="Arial" panose="020B0604020202020204" pitchFamily="34" charset="0"/>
                <a:cs typeface="Arial" panose="020B0604020202020204" pitchFamily="34" charset="0"/>
              </a:rPr>
              <a:t>2017-2024 роки</a:t>
            </a:r>
            <a:endParaRPr lang="uk-UA" dirty="0"/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3607262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458882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11067473" cy="1325563"/>
          </a:xfrm>
        </p:spPr>
        <p:txBody>
          <a:bodyPr/>
          <a:lstStyle/>
          <a:p>
            <a:r>
              <a:rPr lang="uk-UA" b="1" dirty="0" smtClean="0">
                <a:latin typeface="Arial" panose="020B0604020202020204" pitchFamily="34" charset="0"/>
                <a:cs typeface="Arial" panose="020B0604020202020204" pitchFamily="34" charset="0"/>
              </a:rPr>
              <a:t>Порівняння цін із розрахунку </a:t>
            </a:r>
            <a:br>
              <a:rPr lang="uk-UA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uk-UA" b="1" dirty="0" smtClean="0">
                <a:latin typeface="Arial" panose="020B0604020202020204" pitchFamily="34" charset="0"/>
                <a:cs typeface="Arial" panose="020B0604020202020204" pitchFamily="34" charset="0"/>
              </a:rPr>
              <a:t>на 1 авто</a:t>
            </a:r>
            <a:endParaRPr lang="uk-UA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Объект 3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95346315"/>
              </p:ext>
            </p:extLst>
          </p:nvPr>
        </p:nvGraphicFramePr>
        <p:xfrm>
          <a:off x="838198" y="1876425"/>
          <a:ext cx="11067473" cy="42497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7925362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>
                <a:latin typeface="Arial" panose="020B0604020202020204" pitchFamily="34" charset="0"/>
                <a:cs typeface="Arial" panose="020B0604020202020204" pitchFamily="34" charset="0"/>
              </a:rPr>
              <a:t>Фінансові показники </a:t>
            </a:r>
            <a:br>
              <a:rPr lang="uk-UA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uk-UA" b="1" dirty="0" smtClean="0">
                <a:latin typeface="Arial" panose="020B0604020202020204" pitchFamily="34" charset="0"/>
                <a:cs typeface="Arial" panose="020B0604020202020204" pitchFamily="34" charset="0"/>
              </a:rPr>
              <a:t>підприємства</a:t>
            </a:r>
            <a:endParaRPr lang="uk-UA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22379116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4051635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>
                <a:latin typeface="Arial" panose="020B0604020202020204" pitchFamily="34" charset="0"/>
                <a:cs typeface="Arial" panose="020B0604020202020204" pitchFamily="34" charset="0"/>
              </a:rPr>
              <a:t>Фінансові прогнози </a:t>
            </a:r>
            <a:br>
              <a:rPr lang="uk-UA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uk-UA" b="1" dirty="0" smtClean="0">
                <a:latin typeface="Arial" panose="020B0604020202020204" pitchFamily="34" charset="0"/>
                <a:cs typeface="Arial" panose="020B0604020202020204" pitchFamily="34" charset="0"/>
              </a:rPr>
              <a:t>підприємства</a:t>
            </a:r>
            <a:endParaRPr lang="uk-UA" dirty="0"/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14081787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6556949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>
                <a:latin typeface="Arial" panose="020B0604020202020204" pitchFamily="34" charset="0"/>
                <a:cs typeface="Arial" panose="020B0604020202020204" pitchFamily="34" charset="0"/>
              </a:rPr>
              <a:t>Прогнози по діяльності підприємства</a:t>
            </a:r>
            <a:endParaRPr lang="uk-UA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978457836"/>
              </p:ext>
            </p:extLst>
          </p:nvPr>
        </p:nvGraphicFramePr>
        <p:xfrm>
          <a:off x="838200" y="1825625"/>
          <a:ext cx="5181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6" name="Объект 5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542188437"/>
              </p:ext>
            </p:extLst>
          </p:nvPr>
        </p:nvGraphicFramePr>
        <p:xfrm>
          <a:off x="6489833" y="1832075"/>
          <a:ext cx="5181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24808215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>
                <a:latin typeface="Arial" panose="020B0604020202020204" pitchFamily="34" charset="0"/>
                <a:cs typeface="Arial" panose="020B0604020202020204" pitchFamily="34" charset="0"/>
              </a:rPr>
              <a:t>Прогноз використання фінансового лізингу </a:t>
            </a:r>
            <a:r>
              <a:rPr lang="uk-UA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Nissan Leaf)</a:t>
            </a:r>
            <a:endParaRPr lang="uk-UA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37579488"/>
              </p:ext>
            </p:extLst>
          </p:nvPr>
        </p:nvGraphicFramePr>
        <p:xfrm>
          <a:off x="838200" y="1825625"/>
          <a:ext cx="52578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8953493"/>
              </p:ext>
            </p:extLst>
          </p:nvPr>
        </p:nvGraphicFramePr>
        <p:xfrm>
          <a:off x="7318117" y="5031684"/>
          <a:ext cx="4695641" cy="139827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83541">
                  <a:extLst>
                    <a:ext uri="{9D8B030D-6E8A-4147-A177-3AD203B41FA5}">
                      <a16:colId xmlns:a16="http://schemas.microsoft.com/office/drawing/2014/main" val="3063600943"/>
                    </a:ext>
                  </a:extLst>
                </a:gridCol>
                <a:gridCol w="266042">
                  <a:extLst>
                    <a:ext uri="{9D8B030D-6E8A-4147-A177-3AD203B41FA5}">
                      <a16:colId xmlns:a16="http://schemas.microsoft.com/office/drawing/2014/main" val="2945756063"/>
                    </a:ext>
                  </a:extLst>
                </a:gridCol>
                <a:gridCol w="809625">
                  <a:extLst>
                    <a:ext uri="{9D8B030D-6E8A-4147-A177-3AD203B41FA5}">
                      <a16:colId xmlns:a16="http://schemas.microsoft.com/office/drawing/2014/main" val="3211097491"/>
                    </a:ext>
                  </a:extLst>
                </a:gridCol>
                <a:gridCol w="781050">
                  <a:extLst>
                    <a:ext uri="{9D8B030D-6E8A-4147-A177-3AD203B41FA5}">
                      <a16:colId xmlns:a16="http://schemas.microsoft.com/office/drawing/2014/main" val="2520714691"/>
                    </a:ext>
                  </a:extLst>
                </a:gridCol>
                <a:gridCol w="803972">
                  <a:extLst>
                    <a:ext uri="{9D8B030D-6E8A-4147-A177-3AD203B41FA5}">
                      <a16:colId xmlns:a16="http://schemas.microsoft.com/office/drawing/2014/main" val="2283802124"/>
                    </a:ext>
                  </a:extLst>
                </a:gridCol>
                <a:gridCol w="837417">
                  <a:extLst>
                    <a:ext uri="{9D8B030D-6E8A-4147-A177-3AD203B41FA5}">
                      <a16:colId xmlns:a16="http://schemas.microsoft.com/office/drawing/2014/main" val="3777454595"/>
                    </a:ext>
                  </a:extLst>
                </a:gridCol>
                <a:gridCol w="513994">
                  <a:extLst>
                    <a:ext uri="{9D8B030D-6E8A-4147-A177-3AD203B41FA5}">
                      <a16:colId xmlns:a16="http://schemas.microsoft.com/office/drawing/2014/main" val="1236853956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uk-UA" sz="1000" u="none" strike="noStrike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Щоміс</a:t>
                      </a:r>
                      <a:r>
                        <a:rPr lang="uk-UA" sz="10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</a:t>
                      </a:r>
                      <a:r>
                        <a:rPr lang="uk-UA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платіж</a:t>
                      </a:r>
                      <a:endParaRPr lang="uk-UA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0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К-ть міс.</a:t>
                      </a:r>
                      <a:endParaRPr lang="uk-UA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Сума </a:t>
                      </a:r>
                      <a:r>
                        <a:rPr lang="uk-UA" sz="1000" u="none" strike="noStrike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щоміс</a:t>
                      </a:r>
                      <a:r>
                        <a:rPr lang="uk-UA" sz="10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</a:t>
                      </a:r>
                      <a:r>
                        <a:rPr lang="uk-UA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платежів</a:t>
                      </a:r>
                      <a:endParaRPr lang="uk-UA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0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Аванс</a:t>
                      </a:r>
                      <a:endParaRPr lang="uk-UA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Загальна сума</a:t>
                      </a:r>
                      <a:endParaRPr lang="uk-UA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Різниця між ціною авто та ціною лізингу</a:t>
                      </a:r>
                      <a:endParaRPr lang="uk-UA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0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 </a:t>
                      </a:r>
                      <a:r>
                        <a:rPr lang="uk-UA" sz="1000" b="1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пере-плати</a:t>
                      </a:r>
                      <a:endParaRPr lang="uk-UA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143398574"/>
                  </a:ext>
                </a:extLst>
              </a:tr>
              <a:tr h="159441">
                <a:tc>
                  <a:txBody>
                    <a:bodyPr/>
                    <a:lstStyle/>
                    <a:p>
                      <a:pPr algn="r" fontAlgn="b"/>
                      <a:r>
                        <a:rPr lang="uk-UA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68 286,00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uk-UA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1 638 864,00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457 860,00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2 096 724,00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570 524,00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43,59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31581987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uk-UA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59 739,00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uk-UA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1 433 736,00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457 860,00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1 891 596,00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365 396,00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27,92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5140125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uk-UA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78 362,00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uk-UA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1 880 688,00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305 240,00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2 185 928,00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659 728,00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50,41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03710459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uk-UA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58 074,00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uk-UA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1 393 776,00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205 000,00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1 598 776,00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72 576,00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5,55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70307225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uk-UA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50 711,00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uk-UA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1 217 064,00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763 010,00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1 980 074,00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453 874,00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34,68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637116604"/>
                  </a:ext>
                </a:extLst>
              </a:tr>
            </a:tbl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10185" t="47398" r="69407" b="11017"/>
          <a:stretch/>
        </p:blipFill>
        <p:spPr>
          <a:xfrm>
            <a:off x="9144580" y="3292150"/>
            <a:ext cx="2869177" cy="164432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/>
          <a:srcRect l="12079" t="36846" r="60879" b="17345"/>
          <a:stretch/>
        </p:blipFill>
        <p:spPr>
          <a:xfrm>
            <a:off x="6096000" y="1851908"/>
            <a:ext cx="2857169" cy="136123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/>
          <a:srcRect l="25780" t="17802" r="51529" b="31259"/>
          <a:stretch/>
        </p:blipFill>
        <p:spPr>
          <a:xfrm>
            <a:off x="6137017" y="3271968"/>
            <a:ext cx="2636298" cy="166450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6"/>
          <a:srcRect l="9668" t="24110" r="80061" b="29539"/>
          <a:stretch/>
        </p:blipFill>
        <p:spPr>
          <a:xfrm>
            <a:off x="6137017" y="4995304"/>
            <a:ext cx="1140083" cy="1447028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7"/>
          <a:srcRect l="10773" t="22811" r="61445" b="29210"/>
          <a:stretch/>
        </p:blipFill>
        <p:spPr>
          <a:xfrm>
            <a:off x="9115613" y="1805469"/>
            <a:ext cx="2898144" cy="140767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705349" y="2314575"/>
            <a:ext cx="9429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32,4%</a:t>
            </a:r>
            <a:endParaRPr lang="uk-UA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51864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>
                <a:latin typeface="Arial" panose="020B0604020202020204" pitchFamily="34" charset="0"/>
                <a:cs typeface="Arial" panose="020B0604020202020204" pitchFamily="34" charset="0"/>
              </a:rPr>
              <a:t>Прогноз використання фінансового лізингу </a:t>
            </a:r>
            <a:r>
              <a:rPr lang="uk-UA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Toyota Camry)</a:t>
            </a:r>
            <a:endParaRPr lang="uk-UA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96456907"/>
              </p:ext>
            </p:extLst>
          </p:nvPr>
        </p:nvGraphicFramePr>
        <p:xfrm>
          <a:off x="838200" y="1825625"/>
          <a:ext cx="52578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7" name="Объект 6"/>
          <p:cNvPicPr>
            <a:picLocks noChangeAspect="1"/>
          </p:cNvPicPr>
          <p:nvPr/>
        </p:nvPicPr>
        <p:blipFill rotWithShape="1">
          <a:blip r:embed="rId3"/>
          <a:srcRect l="12640" t="36729" r="60890" b="18113"/>
          <a:stretch/>
        </p:blipFill>
        <p:spPr>
          <a:xfrm>
            <a:off x="6137017" y="1846529"/>
            <a:ext cx="2969282" cy="1424716"/>
          </a:xfrm>
          <a:prstGeom prst="rect">
            <a:avLst/>
          </a:prstGeom>
        </p:spPr>
      </p:pic>
      <p:pic>
        <p:nvPicPr>
          <p:cNvPr id="8" name="Объект 4"/>
          <p:cNvPicPr>
            <a:picLocks noChangeAspect="1"/>
          </p:cNvPicPr>
          <p:nvPr/>
        </p:nvPicPr>
        <p:blipFill rotWithShape="1">
          <a:blip r:embed="rId4"/>
          <a:srcRect l="10986" t="22818" r="61381" b="28979"/>
          <a:stretch/>
        </p:blipFill>
        <p:spPr>
          <a:xfrm>
            <a:off x="9106299" y="1825625"/>
            <a:ext cx="2907459" cy="142645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/>
          <a:srcRect l="10190" t="28976" r="69394" b="29665"/>
          <a:stretch/>
        </p:blipFill>
        <p:spPr>
          <a:xfrm>
            <a:off x="9106299" y="3271244"/>
            <a:ext cx="2907459" cy="165644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/>
          <a:srcRect l="25792" t="17765" r="51539" b="31290"/>
          <a:stretch/>
        </p:blipFill>
        <p:spPr>
          <a:xfrm>
            <a:off x="6137017" y="3292149"/>
            <a:ext cx="2601466" cy="164432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7"/>
          <a:srcRect l="9568" t="24165" r="80072" b="29029"/>
          <a:stretch/>
        </p:blipFill>
        <p:spPr>
          <a:xfrm>
            <a:off x="6137017" y="4957376"/>
            <a:ext cx="1233842" cy="1567843"/>
          </a:xfrm>
          <a:prstGeom prst="rect">
            <a:avLst/>
          </a:prstGeom>
        </p:spPr>
      </p:pic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3590888"/>
              </p:ext>
            </p:extLst>
          </p:nvPr>
        </p:nvGraphicFramePr>
        <p:xfrm>
          <a:off x="7370856" y="5031684"/>
          <a:ext cx="4642902" cy="147389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75864">
                  <a:extLst>
                    <a:ext uri="{9D8B030D-6E8A-4147-A177-3AD203B41FA5}">
                      <a16:colId xmlns:a16="http://schemas.microsoft.com/office/drawing/2014/main" val="3063600943"/>
                    </a:ext>
                  </a:extLst>
                </a:gridCol>
                <a:gridCol w="341906">
                  <a:extLst>
                    <a:ext uri="{9D8B030D-6E8A-4147-A177-3AD203B41FA5}">
                      <a16:colId xmlns:a16="http://schemas.microsoft.com/office/drawing/2014/main" val="2945756063"/>
                    </a:ext>
                  </a:extLst>
                </a:gridCol>
                <a:gridCol w="787179">
                  <a:extLst>
                    <a:ext uri="{9D8B030D-6E8A-4147-A177-3AD203B41FA5}">
                      <a16:colId xmlns:a16="http://schemas.microsoft.com/office/drawing/2014/main" val="3211097491"/>
                    </a:ext>
                  </a:extLst>
                </a:gridCol>
                <a:gridCol w="675861">
                  <a:extLst>
                    <a:ext uri="{9D8B030D-6E8A-4147-A177-3AD203B41FA5}">
                      <a16:colId xmlns:a16="http://schemas.microsoft.com/office/drawing/2014/main" val="2520714691"/>
                    </a:ext>
                  </a:extLst>
                </a:gridCol>
                <a:gridCol w="763325">
                  <a:extLst>
                    <a:ext uri="{9D8B030D-6E8A-4147-A177-3AD203B41FA5}">
                      <a16:colId xmlns:a16="http://schemas.microsoft.com/office/drawing/2014/main" val="2283802124"/>
                    </a:ext>
                  </a:extLst>
                </a:gridCol>
                <a:gridCol w="890546">
                  <a:extLst>
                    <a:ext uri="{9D8B030D-6E8A-4147-A177-3AD203B41FA5}">
                      <a16:colId xmlns:a16="http://schemas.microsoft.com/office/drawing/2014/main" val="3777454595"/>
                    </a:ext>
                  </a:extLst>
                </a:gridCol>
                <a:gridCol w="508221">
                  <a:extLst>
                    <a:ext uri="{9D8B030D-6E8A-4147-A177-3AD203B41FA5}">
                      <a16:colId xmlns:a16="http://schemas.microsoft.com/office/drawing/2014/main" val="1236853956"/>
                    </a:ext>
                  </a:extLst>
                </a:gridCol>
              </a:tblGrid>
              <a:tr h="521391">
                <a:tc>
                  <a:txBody>
                    <a:bodyPr/>
                    <a:lstStyle/>
                    <a:p>
                      <a:pPr algn="ctr" fontAlgn="b"/>
                      <a:r>
                        <a:rPr lang="uk-UA" sz="1000" u="none" strike="noStrike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Щоміс</a:t>
                      </a:r>
                      <a:r>
                        <a:rPr lang="uk-UA" sz="10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</a:t>
                      </a:r>
                      <a:r>
                        <a:rPr lang="uk-UA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платіж</a:t>
                      </a:r>
                      <a:endParaRPr lang="uk-UA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0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К-ть міс.</a:t>
                      </a:r>
                      <a:endParaRPr lang="uk-UA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Сума </a:t>
                      </a:r>
                      <a:r>
                        <a:rPr lang="uk-UA" sz="1000" u="none" strike="noStrike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щоміс</a:t>
                      </a:r>
                      <a:r>
                        <a:rPr lang="uk-UA" sz="10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</a:t>
                      </a:r>
                      <a:r>
                        <a:rPr lang="uk-UA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платежів</a:t>
                      </a:r>
                      <a:endParaRPr lang="uk-UA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0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Аванс</a:t>
                      </a:r>
                      <a:endParaRPr lang="uk-UA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Загальна сума</a:t>
                      </a:r>
                      <a:endParaRPr lang="uk-UA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Різниця між ціною авто та ціною лізингу</a:t>
                      </a:r>
                      <a:endParaRPr lang="uk-UA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0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 </a:t>
                      </a:r>
                      <a:r>
                        <a:rPr lang="uk-UA" sz="1000" b="1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пере-плати</a:t>
                      </a:r>
                      <a:endParaRPr lang="uk-UA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14339857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uk-UA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51 223,00</a:t>
                      </a:r>
                      <a:endParaRPr lang="uk-UA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uk-UA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</a:t>
                      </a:r>
                      <a:endParaRPr lang="uk-UA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uk-UA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1 229 352,00</a:t>
                      </a:r>
                      <a:endParaRPr lang="uk-UA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uk-UA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392 620,50</a:t>
                      </a:r>
                      <a:endParaRPr lang="uk-UA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uk-UA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1 621 972,50</a:t>
                      </a:r>
                      <a:endParaRPr lang="uk-UA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uk-UA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313 237,50</a:t>
                      </a:r>
                      <a:endParaRPr lang="uk-UA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0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23,93</a:t>
                      </a:r>
                      <a:endParaRPr lang="uk-UA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31581987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uk-UA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48 600,00</a:t>
                      </a:r>
                      <a:endParaRPr lang="uk-UA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uk-UA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</a:t>
                      </a:r>
                      <a:endParaRPr lang="uk-UA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uk-UA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1 166 400,00</a:t>
                      </a:r>
                      <a:endParaRPr lang="uk-UA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uk-UA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205 000,00</a:t>
                      </a:r>
                      <a:endParaRPr lang="uk-UA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uk-UA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1 371 400,00</a:t>
                      </a:r>
                      <a:endParaRPr lang="uk-UA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uk-UA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62 665,00</a:t>
                      </a:r>
                      <a:endParaRPr lang="uk-UA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0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4,79</a:t>
                      </a:r>
                      <a:endParaRPr lang="uk-UA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5140125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uk-UA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43 490,00</a:t>
                      </a:r>
                      <a:endParaRPr lang="uk-UA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uk-UA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</a:t>
                      </a:r>
                      <a:endParaRPr lang="uk-UA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uk-UA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1 043 760,00</a:t>
                      </a:r>
                      <a:endParaRPr lang="uk-UA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uk-UA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654 360,00</a:t>
                      </a:r>
                      <a:endParaRPr lang="uk-UA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uk-UA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1 698 120,00</a:t>
                      </a:r>
                      <a:endParaRPr lang="uk-UA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uk-UA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389 385,00</a:t>
                      </a:r>
                      <a:endParaRPr lang="uk-UA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0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29,75</a:t>
                      </a:r>
                      <a:endParaRPr lang="uk-UA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03710459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uk-UA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67 242,00</a:t>
                      </a:r>
                      <a:endParaRPr lang="uk-UA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uk-UA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</a:t>
                      </a:r>
                      <a:endParaRPr lang="uk-UA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uk-UA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1 613 808,00</a:t>
                      </a:r>
                      <a:endParaRPr lang="uk-UA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uk-UA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261 747,00</a:t>
                      </a:r>
                      <a:endParaRPr lang="uk-UA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uk-UA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1 875 555,00</a:t>
                      </a:r>
                      <a:endParaRPr lang="uk-UA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uk-UA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566 820,00</a:t>
                      </a:r>
                      <a:endParaRPr lang="uk-UA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0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43,31</a:t>
                      </a:r>
                      <a:endParaRPr lang="uk-UA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70307225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uk-UA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58 541,00</a:t>
                      </a:r>
                      <a:endParaRPr lang="uk-UA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uk-UA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</a:t>
                      </a:r>
                      <a:endParaRPr lang="uk-UA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uk-UA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1 404 984,00</a:t>
                      </a:r>
                      <a:endParaRPr lang="uk-UA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uk-UA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261 747,00</a:t>
                      </a:r>
                      <a:endParaRPr lang="uk-UA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uk-UA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1 666 731,00</a:t>
                      </a:r>
                      <a:endParaRPr lang="uk-UA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uk-UA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357 996,00</a:t>
                      </a:r>
                      <a:endParaRPr lang="uk-UA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0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27,35</a:t>
                      </a:r>
                      <a:endParaRPr lang="uk-UA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637116604"/>
                  </a:ext>
                </a:extLst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4391025" y="2314575"/>
            <a:ext cx="1257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25,8%</a:t>
            </a:r>
            <a:endParaRPr lang="uk-UA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478955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558</TotalTime>
  <Words>429</Words>
  <Application>Microsoft Office PowerPoint</Application>
  <PresentationFormat>Широкоэкранный</PresentationFormat>
  <Paragraphs>139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Тема Office</vt:lpstr>
      <vt:lpstr>Реорганізація комунального підприємства «АВТОТРАНСПОРТНИК» виконавчого органу Київської міської ради (Київської міської державної адміністрації)</vt:lpstr>
      <vt:lpstr>Використання автотранспорту Київською міською радою</vt:lpstr>
      <vt:lpstr>Використання автотранспорту  2017-2024 роки</vt:lpstr>
      <vt:lpstr>Порівняння цін із розрахунку  на 1 авто</vt:lpstr>
      <vt:lpstr>Фінансові показники  підприємства</vt:lpstr>
      <vt:lpstr>Фінансові прогнози  підприємства</vt:lpstr>
      <vt:lpstr>Прогнози по діяльності підприємства</vt:lpstr>
      <vt:lpstr>Прогноз використання фінансового лізингу (Nissan Leaf)</vt:lpstr>
      <vt:lpstr>Прогноз використання фінансового лізингу (Toyota Camry)</vt:lpstr>
      <vt:lpstr>Прогноз використання фінансового лізингу (Nissan Leaf)</vt:lpstr>
      <vt:lpstr>Прогноз використання фінансового лізингу (Toyota Camry)</vt:lpstr>
      <vt:lpstr>Використання фінансового лізингу  у діяльності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Володимир В. Бондаренко</dc:creator>
  <cp:lastModifiedBy>Володимир В. Бондаренко</cp:lastModifiedBy>
  <cp:revision>34</cp:revision>
  <cp:lastPrinted>2024-06-20T11:01:08Z</cp:lastPrinted>
  <dcterms:created xsi:type="dcterms:W3CDTF">2024-06-17T06:15:23Z</dcterms:created>
  <dcterms:modified xsi:type="dcterms:W3CDTF">2024-06-20T11:39:41Z</dcterms:modified>
</cp:coreProperties>
</file>