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747" r:id="rId3"/>
  </p:sldMasterIdLst>
  <p:notesMasterIdLst>
    <p:notesMasterId r:id="rId30"/>
  </p:notesMasterIdLst>
  <p:handoutMasterIdLst>
    <p:handoutMasterId r:id="rId31"/>
  </p:handoutMasterIdLst>
  <p:sldIdLst>
    <p:sldId id="350" r:id="rId4"/>
    <p:sldId id="325" r:id="rId5"/>
    <p:sldId id="326" r:id="rId6"/>
    <p:sldId id="328" r:id="rId7"/>
    <p:sldId id="320" r:id="rId8"/>
    <p:sldId id="321" r:id="rId9"/>
    <p:sldId id="331" r:id="rId10"/>
    <p:sldId id="333" r:id="rId11"/>
    <p:sldId id="334" r:id="rId12"/>
    <p:sldId id="335" r:id="rId13"/>
    <p:sldId id="336" r:id="rId14"/>
    <p:sldId id="337" r:id="rId15"/>
    <p:sldId id="352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55" r:id="rId24"/>
    <p:sldId id="353" r:id="rId25"/>
    <p:sldId id="346" r:id="rId26"/>
    <p:sldId id="347" r:id="rId27"/>
    <p:sldId id="356" r:id="rId28"/>
    <p:sldId id="332" r:id="rId29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4;&#1083;&#1077;&#1082;&#1089;&#1072;&#1085;&#1076;&#1088;%20&#1042;.%20&#1044;&#1077;&#1085;&#1110;&#1089;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7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1769544124196"/>
          <c:y val="9.6011401737804702E-2"/>
          <c:w val="0.42246750078834078"/>
          <c:h val="0.61660800533609672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1-7ABE-49C8-B0DA-36EB671DD11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3-7ABE-49C8-B0DA-36EB671DD11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5-7ABE-49C8-B0DA-36EB671DD11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7-7ABE-49C8-B0DA-36EB671DD11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9-7ABE-49C8-B0DA-36EB671DD11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0000"/>
                      <a:satMod val="160000"/>
                    </a:schemeClr>
                  </a:gs>
                  <a:gs pos="46000">
                    <a:schemeClr val="accent6">
                      <a:tint val="86000"/>
                      <a:satMod val="160000"/>
                    </a:schemeClr>
                  </a:gs>
                  <a:gs pos="100000">
                    <a:schemeClr val="accent6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B-7ABE-49C8-B0DA-36EB671DD110}"/>
              </c:ext>
            </c:extLst>
          </c:dPt>
          <c:dLbls>
            <c:dLbl>
              <c:idx val="0"/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BE-49C8-B0DA-36EB671DD110}"/>
                </c:ext>
              </c:extLst>
            </c:dLbl>
            <c:dLbl>
              <c:idx val="1"/>
              <c:layout>
                <c:manualLayout>
                  <c:x val="-8.2014214743125813E-2"/>
                  <c:y val="-9.6037456897321821E-2"/>
                </c:manualLayout>
              </c:layout>
              <c:spPr>
                <a:gradFill rotWithShape="1">
                  <a:gsLst>
                    <a:gs pos="0">
                      <a:schemeClr val="accent2">
                        <a:tint val="10000"/>
                        <a:satMod val="300000"/>
                      </a:schemeClr>
                    </a:gs>
                    <a:gs pos="34000">
                      <a:schemeClr val="accent2">
                        <a:tint val="13500"/>
                        <a:satMod val="250000"/>
                      </a:schemeClr>
                    </a:gs>
                    <a:gs pos="100000">
                      <a:schemeClr val="accent2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2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BE-49C8-B0DA-36EB671DD110}"/>
                </c:ext>
              </c:extLst>
            </c:dLbl>
            <c:dLbl>
              <c:idx val="2"/>
              <c:spPr>
                <a:gradFill rotWithShape="1">
                  <a:gsLst>
                    <a:gs pos="0">
                      <a:schemeClr val="accent3">
                        <a:tint val="10000"/>
                        <a:satMod val="300000"/>
                      </a:schemeClr>
                    </a:gs>
                    <a:gs pos="34000">
                      <a:schemeClr val="accent3">
                        <a:tint val="13500"/>
                        <a:satMod val="250000"/>
                      </a:schemeClr>
                    </a:gs>
                    <a:gs pos="100000">
                      <a:schemeClr val="accent3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3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BE-49C8-B0DA-36EB671DD110}"/>
                </c:ext>
              </c:extLst>
            </c:dLbl>
            <c:dLbl>
              <c:idx val="3"/>
              <c:spPr>
                <a:gradFill rotWithShape="1">
                  <a:gsLst>
                    <a:gs pos="0">
                      <a:schemeClr val="accent4">
                        <a:tint val="10000"/>
                        <a:satMod val="300000"/>
                      </a:schemeClr>
                    </a:gs>
                    <a:gs pos="34000">
                      <a:schemeClr val="accent4">
                        <a:tint val="13500"/>
                        <a:satMod val="250000"/>
                      </a:schemeClr>
                    </a:gs>
                    <a:gs pos="100000">
                      <a:schemeClr val="accent4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4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BE-49C8-B0DA-36EB671DD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Лист1!$A$13:$A$18</c:f>
              <c:strCache>
                <c:ptCount val="4"/>
                <c:pt idx="0">
                  <c:v>Трансферти</c:v>
                </c:pt>
                <c:pt idx="1">
                  <c:v>Вільні залишки коштів</c:v>
                </c:pt>
                <c:pt idx="2">
                  <c:v>Місцеві податки і збори</c:v>
                </c:pt>
                <c:pt idx="3">
                  <c:v>Доходи</c:v>
                </c:pt>
              </c:strCache>
            </c:strRef>
          </c:cat>
          <c:val>
            <c:numRef>
              <c:f>Лист1!$B$13:$B$18</c:f>
              <c:numCache>
                <c:formatCode>#\ ##0.0</c:formatCode>
                <c:ptCount val="4"/>
                <c:pt idx="0">
                  <c:v>15454.7</c:v>
                </c:pt>
                <c:pt idx="1">
                  <c:v>3006.4</c:v>
                </c:pt>
                <c:pt idx="2">
                  <c:v>11123.4</c:v>
                </c:pt>
                <c:pt idx="3">
                  <c:v>27642.399999999998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1-AF43-83ED-0D6D13E23BB2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D-7ABE-49C8-B0DA-36EB671DD11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F-7ABE-49C8-B0DA-36EB671DD11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1-7ABE-49C8-B0DA-36EB671DD11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3-7ABE-49C8-B0DA-36EB671DD11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5-7ABE-49C8-B0DA-36EB671DD11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0000"/>
                      <a:satMod val="160000"/>
                    </a:schemeClr>
                  </a:gs>
                  <a:gs pos="46000">
                    <a:schemeClr val="accent6">
                      <a:tint val="86000"/>
                      <a:satMod val="160000"/>
                    </a:schemeClr>
                  </a:gs>
                  <a:gs pos="100000">
                    <a:schemeClr val="accent6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7-7ABE-49C8-B0DA-36EB671DD110}"/>
              </c:ext>
            </c:extLst>
          </c:dPt>
          <c:cat>
            <c:strRef>
              <c:f>Лист1!$A$13:$A$18</c:f>
              <c:strCache>
                <c:ptCount val="4"/>
                <c:pt idx="0">
                  <c:v>Трансферти</c:v>
                </c:pt>
                <c:pt idx="1">
                  <c:v>Вільні залишки коштів</c:v>
                </c:pt>
                <c:pt idx="2">
                  <c:v>Місцеві податки і збори</c:v>
                </c:pt>
                <c:pt idx="3">
                  <c:v>Доходи</c:v>
                </c:pt>
              </c:strCache>
            </c:strRef>
          </c:cat>
          <c:val>
            <c:numRef>
              <c:f>Лист1!$C$13:$C$18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BB1-AF43-83ED-0D6D13E23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42346336673334"/>
          <c:y val="0.11073703346375799"/>
          <c:w val="0.34850207608084294"/>
          <c:h val="0.59854321880974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19606224925646E-2"/>
          <c:y val="0.14845668746782659"/>
          <c:w val="0.97476078755014872"/>
          <c:h val="0.73690386253676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Трансферти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0000"/>
                    <a:satMod val="160000"/>
                  </a:schemeClr>
                </a:gs>
                <a:gs pos="46000">
                  <a:schemeClr val="accent5">
                    <a:tint val="86000"/>
                    <a:satMod val="160000"/>
                  </a:schemeClr>
                </a:gs>
                <a:gs pos="100000">
                  <a:schemeClr val="accent5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</a:sp3d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15 156,3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D3-49F0-A95D-5FA6D0638216}"/>
                </c:ext>
              </c:extLst>
            </c:dLbl>
            <c:spPr>
              <a:gradFill rotWithShape="1">
                <a:gsLst>
                  <a:gs pos="0">
                    <a:schemeClr val="accent5">
                      <a:tint val="10000"/>
                      <a:satMod val="300000"/>
                    </a:schemeClr>
                  </a:gs>
                  <a:gs pos="34000">
                    <a:schemeClr val="accent5">
                      <a:tint val="13500"/>
                      <a:satMod val="250000"/>
                    </a:schemeClr>
                  </a:gs>
                  <a:gs pos="100000">
                    <a:schemeClr val="accent5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Лист1!$B$2:$I$2</c:f>
              <c:numCache>
                <c:formatCode>#\ ##0.0</c:formatCode>
                <c:ptCount val="8"/>
                <c:pt idx="0">
                  <c:v>8973.7000000000007</c:v>
                </c:pt>
                <c:pt idx="1">
                  <c:v>9475.7999999999993</c:v>
                </c:pt>
                <c:pt idx="2">
                  <c:v>9418.9</c:v>
                </c:pt>
                <c:pt idx="3">
                  <c:v>13761.1</c:v>
                </c:pt>
                <c:pt idx="4">
                  <c:v>15454.7</c:v>
                </c:pt>
                <c:pt idx="5">
                  <c:v>13778.4</c:v>
                </c:pt>
                <c:pt idx="6">
                  <c:v>15156.240000000002</c:v>
                </c:pt>
                <c:pt idx="7">
                  <c:v>16671.864000000001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0-C245-8E6F-0500912C72B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Доходи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</a:sp3d>
          </c:spPr>
          <c:invertIfNegative val="0"/>
          <c:dLbls>
            <c:dLbl>
              <c:idx val="4"/>
              <c:layout>
                <c:manualLayout>
                  <c:x val="-1.147236929538695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39 287,5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D3-49F0-A95D-5FA6D063821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41</a:t>
                    </a:r>
                    <a:r>
                      <a:rPr lang="en-US" baseline="0"/>
                      <a:t> 185,9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D3-49F0-A95D-5FA6D063821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41 772,5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D3-49F0-A95D-5FA6D063821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43 445,8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D3-49F0-A95D-5FA6D0638216}"/>
                </c:ext>
              </c:extLst>
            </c:dLbl>
            <c:spPr>
              <a:gradFill rotWithShape="1">
                <a:gsLst>
                  <a:gs pos="0">
                    <a:schemeClr val="accent1">
                      <a:tint val="10000"/>
                      <a:satMod val="300000"/>
                    </a:schemeClr>
                  </a:gs>
                  <a:gs pos="34000">
                    <a:schemeClr val="accent1">
                      <a:tint val="13500"/>
                      <a:satMod val="250000"/>
                    </a:schemeClr>
                  </a:gs>
                  <a:gs pos="100000">
                    <a:schemeClr val="accent1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1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Лист1!$B$3:$I$3</c:f>
              <c:numCache>
                <c:formatCode>#\ ##0.0</c:formatCode>
                <c:ptCount val="8"/>
                <c:pt idx="0">
                  <c:v>14821.3</c:v>
                </c:pt>
                <c:pt idx="1">
                  <c:v>22178.2</c:v>
                </c:pt>
                <c:pt idx="2">
                  <c:v>29268.299999999996</c:v>
                </c:pt>
                <c:pt idx="3">
                  <c:v>35004</c:v>
                </c:pt>
                <c:pt idx="4">
                  <c:v>39287.5</c:v>
                </c:pt>
                <c:pt idx="5">
                  <c:v>40044.5</c:v>
                </c:pt>
                <c:pt idx="6">
                  <c:v>44048.950000000004</c:v>
                </c:pt>
                <c:pt idx="7">
                  <c:v>48453.845000000008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0-C245-8E6F-0500912C72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7219704"/>
        <c:axId val="162335816"/>
      </c:barChart>
      <c:catAx>
        <c:axId val="77219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bg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5816"/>
        <c:crosses val="autoZero"/>
        <c:auto val="1"/>
        <c:lblAlgn val="ctr"/>
        <c:lblOffset val="100"/>
        <c:noMultiLvlLbl val="0"/>
      </c:catAx>
      <c:valAx>
        <c:axId val="16233581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7721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1121285888190835E-2"/>
          <c:y val="4.0088290558449528E-2"/>
          <c:w val="0.36299163619111563"/>
          <c:h val="6.7701664016869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2726889194043"/>
          <c:y val="0.21897195526446703"/>
          <c:w val="0.77183661417322846"/>
          <c:h val="0.5203355092895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2018</c:v>
                </c:pt>
              </c:strCache>
            </c:strRef>
          </c:tx>
          <c:spPr>
            <a:gradFill rotWithShape="1">
              <a:gsLst>
                <a:gs pos="2100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7777978462783844E-3"/>
                  <c:y val="5.9319915957972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F3-4DDC-8B3E-DEC79B0BE0AB}"/>
                </c:ext>
              </c:extLst>
            </c:dLbl>
            <c:dLbl>
              <c:idx val="1"/>
              <c:layout>
                <c:manualLayout>
                  <c:x val="-2.2539259727711349E-3"/>
                  <c:y val="3.90967071354669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F3-4DDC-8B3E-DEC79B0BE0AB}"/>
                </c:ext>
              </c:extLst>
            </c:dLbl>
            <c:dLbl>
              <c:idx val="2"/>
              <c:layout>
                <c:manualLayout>
                  <c:x val="-3.6427408882333304E-3"/>
                  <c:y val="-1.852325697820597E-3"/>
                </c:manualLayout>
              </c:layout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3F3-4DDC-8B3E-DEC79B0BE0AB}"/>
                </c:ext>
              </c:extLst>
            </c:dLbl>
            <c:dLbl>
              <c:idx val="3"/>
              <c:layout>
                <c:manualLayout>
                  <c:x val="-5.8775131106581042E-3"/>
                  <c:y val="-4.279182274887994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F3-4DDC-8B3E-DEC79B0BE0AB}"/>
                </c:ext>
              </c:extLst>
            </c:dLbl>
            <c:dLbl>
              <c:idx val="4"/>
              <c:layout>
                <c:manualLayout>
                  <c:x val="-6.521515962214691E-3"/>
                  <c:y val="-1.3356054983320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F3-4DDC-8B3E-DEC79B0BE0AB}"/>
                </c:ext>
              </c:extLst>
            </c:dLbl>
            <c:dLbl>
              <c:idx val="5"/>
              <c:layout>
                <c:manualLayout>
                  <c:x val="-2.6768206185754078E-3"/>
                  <c:y val="-4.43096014201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F3-4DDC-8B3E-DEC79B0BE0AB}"/>
                </c:ext>
              </c:extLst>
            </c:dLbl>
            <c:spPr>
              <a:gradFill rotWithShape="1">
                <a:gsLst>
                  <a:gs pos="0">
                    <a:schemeClr val="accent1">
                      <a:tint val="10000"/>
                      <a:satMod val="300000"/>
                    </a:schemeClr>
                  </a:gs>
                  <a:gs pos="34000">
                    <a:schemeClr val="accent1">
                      <a:tint val="13500"/>
                      <a:satMod val="250000"/>
                    </a:schemeClr>
                  </a:gs>
                  <a:gs pos="100000">
                    <a:schemeClr val="accent1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1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ПДФО</c:v>
                </c:pt>
                <c:pt idx="1">
                  <c:v>Податок на прибуток підприємств</c:v>
                </c:pt>
                <c:pt idx="2">
                  <c:v>акцизний податок</c:v>
                </c:pt>
                <c:pt idx="3">
                  <c:v>плата за землю</c:v>
                </c:pt>
                <c:pt idx="4">
                  <c:v>єдиний податок</c:v>
                </c:pt>
                <c:pt idx="5">
                  <c:v>інші надходження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18320.168000000001</c:v>
                </c:pt>
                <c:pt idx="1">
                  <c:v>4198.6040000000003</c:v>
                </c:pt>
                <c:pt idx="2">
                  <c:v>1767.962</c:v>
                </c:pt>
                <c:pt idx="3">
                  <c:v>5103.8999999999996</c:v>
                </c:pt>
                <c:pt idx="4">
                  <c:v>5151.0439999999999</c:v>
                </c:pt>
                <c:pt idx="5">
                  <c:v>1619.6219999999994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7-244E-BA8F-DD9186B94E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Проект 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0000"/>
                    <a:satMod val="160000"/>
                  </a:schemeClr>
                </a:gs>
                <a:gs pos="46000">
                  <a:schemeClr val="accent5">
                    <a:tint val="86000"/>
                    <a:satMod val="160000"/>
                  </a:schemeClr>
                </a:gs>
                <a:gs pos="100000">
                  <a:schemeClr val="accent5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</a:sp3d>
          </c:spPr>
          <c:invertIfNegative val="0"/>
          <c:dLbls>
            <c:dLbl>
              <c:idx val="0"/>
              <c:layout>
                <c:manualLayout>
                  <c:x val="-3.6235871378870283E-3"/>
                  <c:y val="5.916535682102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F3-4DDC-8B3E-DEC79B0BE0AB}"/>
                </c:ext>
              </c:extLst>
            </c:dLbl>
            <c:dLbl>
              <c:idx val="1"/>
              <c:layout>
                <c:manualLayout>
                  <c:x val="-4.228946458043122E-4"/>
                  <c:y val="-8.4139371814452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F3-4DDC-8B3E-DEC79B0BE0AB}"/>
                </c:ext>
              </c:extLst>
            </c:dLbl>
            <c:dLbl>
              <c:idx val="2"/>
              <c:layout>
                <c:manualLayout>
                  <c:x val="2.2110820575219623E-4"/>
                  <c:y val="-9.2528873553938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F3-4DDC-8B3E-DEC79B0BE0AB}"/>
                </c:ext>
              </c:extLst>
            </c:dLbl>
            <c:dLbl>
              <c:idx val="3"/>
              <c:layout>
                <c:manualLayout>
                  <c:x val="-1.9126867889695232E-3"/>
                  <c:y val="-4.7663018170433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F3-4DDC-8B3E-DEC79B0BE0AB}"/>
                </c:ext>
              </c:extLst>
            </c:dLbl>
            <c:dLbl>
              <c:idx val="4"/>
              <c:layout>
                <c:manualLayout>
                  <c:x val="-1.06689749736097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F3-4DDC-8B3E-DEC79B0BE0AB}"/>
                </c:ext>
              </c:extLst>
            </c:dLbl>
            <c:dLbl>
              <c:idx val="5"/>
              <c:layout>
                <c:manualLayout>
                  <c:x val="2.9988220443537012E-3"/>
                  <c:y val="-1.093694622931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F3-4DDC-8B3E-DEC79B0BE0AB}"/>
                </c:ext>
              </c:extLst>
            </c:dLbl>
            <c:spPr>
              <a:gradFill rotWithShape="1">
                <a:gsLst>
                  <a:gs pos="0">
                    <a:schemeClr val="accent5">
                      <a:tint val="10000"/>
                      <a:satMod val="300000"/>
                    </a:schemeClr>
                  </a:gs>
                  <a:gs pos="34000">
                    <a:schemeClr val="accent5">
                      <a:tint val="13500"/>
                      <a:satMod val="250000"/>
                    </a:schemeClr>
                  </a:gs>
                  <a:gs pos="100000">
                    <a:schemeClr val="accent5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ПДФО</c:v>
                </c:pt>
                <c:pt idx="1">
                  <c:v>Податок на прибуток підприємств</c:v>
                </c:pt>
                <c:pt idx="2">
                  <c:v>акцизний податок</c:v>
                </c:pt>
                <c:pt idx="3">
                  <c:v>плата за землю</c:v>
                </c:pt>
                <c:pt idx="4">
                  <c:v>єдиний податок</c:v>
                </c:pt>
                <c:pt idx="5">
                  <c:v>інші надходження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20807.998</c:v>
                </c:pt>
                <c:pt idx="1">
                  <c:v>4200</c:v>
                </c:pt>
                <c:pt idx="2">
                  <c:v>1804.99</c:v>
                </c:pt>
                <c:pt idx="3">
                  <c:v>5140.9979999999996</c:v>
                </c:pt>
                <c:pt idx="4">
                  <c:v>5400</c:v>
                </c:pt>
                <c:pt idx="5">
                  <c:v>1757.1139999999978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57-244E-BA8F-DD9186B94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"/>
        <c:axId val="523455344"/>
        <c:axId val="523455736"/>
      </c:barChart>
      <c:catAx>
        <c:axId val="523455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55736"/>
        <c:crosses val="autoZero"/>
        <c:auto val="1"/>
        <c:lblAlgn val="ctr"/>
        <c:lblOffset val="100"/>
        <c:noMultiLvlLbl val="0"/>
      </c:catAx>
      <c:valAx>
        <c:axId val="523455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52345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839751323835"/>
          <c:y val="0.89577787348877713"/>
          <c:w val="0.33548776621402776"/>
          <c:h val="6.5368383160444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2726889194043"/>
          <c:y val="0.21897195526446703"/>
          <c:w val="0.77183661417322846"/>
          <c:h val="0.5203355092895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2018</c:v>
                </c:pt>
              </c:strCache>
            </c:strRef>
          </c:tx>
          <c:spPr>
            <a:gradFill rotWithShape="1">
              <a:gsLst>
                <a:gs pos="2100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2.2539259727711349E-3"/>
                  <c:y val="3.90967071354669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50-453D-813A-9D10B0E19299}"/>
                </c:ext>
              </c:extLst>
            </c:dLbl>
            <c:dLbl>
              <c:idx val="2"/>
              <c:layout>
                <c:manualLayout>
                  <c:x val="-2.7777978462783844E-3"/>
                  <c:y val="5.9319915957972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50-453D-813A-9D10B0E19299}"/>
                </c:ext>
              </c:extLst>
            </c:dLbl>
            <c:dLbl>
              <c:idx val="3"/>
              <c:layout>
                <c:manualLayout>
                  <c:x val="-5.8775131106581042E-3"/>
                  <c:y val="-4.279182274887994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50-453D-813A-9D10B0E19299}"/>
                </c:ext>
              </c:extLst>
            </c:dLbl>
            <c:dLbl>
              <c:idx val="4"/>
              <c:layout>
                <c:manualLayout>
                  <c:x val="-3.6427408882333304E-3"/>
                  <c:y val="-1.852325697820597E-3"/>
                </c:manualLayout>
              </c:layout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750-453D-813A-9D10B0E19299}"/>
                </c:ext>
              </c:extLst>
            </c:dLbl>
            <c:dLbl>
              <c:idx val="5"/>
              <c:layout>
                <c:manualLayout>
                  <c:x val="-2.6768206185754078E-3"/>
                  <c:y val="-4.43096014201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50-453D-813A-9D10B0E19299}"/>
                </c:ext>
              </c:extLst>
            </c:dLbl>
            <c:spPr>
              <a:gradFill rotWithShape="1">
                <a:gsLst>
                  <a:gs pos="0">
                    <a:schemeClr val="accent1">
                      <a:tint val="10000"/>
                      <a:satMod val="300000"/>
                    </a:schemeClr>
                  </a:gs>
                  <a:gs pos="34000">
                    <a:schemeClr val="accent1">
                      <a:tint val="13500"/>
                      <a:satMod val="250000"/>
                    </a:schemeClr>
                  </a:gs>
                  <a:gs pos="100000">
                    <a:schemeClr val="accent1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1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Власні надходження </c:v>
                </c:pt>
                <c:pt idx="1">
                  <c:v>Пайова участь розвитку інфраструктури</c:v>
                </c:pt>
                <c:pt idx="2">
                  <c:v>Кошти від продажу землі</c:v>
                </c:pt>
                <c:pt idx="3">
                  <c:v>Цільові фонди</c:v>
                </c:pt>
                <c:pt idx="4">
                  <c:v>Кошти від відчуження майна</c:v>
                </c:pt>
                <c:pt idx="5">
                  <c:v>інші надходження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6"/>
                <c:pt idx="0">
                  <c:v>943.4</c:v>
                </c:pt>
                <c:pt idx="1">
                  <c:v>500</c:v>
                </c:pt>
                <c:pt idx="2">
                  <c:v>139.19999999999999</c:v>
                </c:pt>
                <c:pt idx="3">
                  <c:v>260.7</c:v>
                </c:pt>
                <c:pt idx="4">
                  <c:v>350</c:v>
                </c:pt>
                <c:pt idx="5">
                  <c:v>932.89999999999964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0-DF4E-98D0-68091BCA11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Проект 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0000"/>
                    <a:satMod val="160000"/>
                  </a:schemeClr>
                </a:gs>
                <a:gs pos="46000">
                  <a:schemeClr val="accent5">
                    <a:tint val="86000"/>
                    <a:satMod val="160000"/>
                  </a:schemeClr>
                </a:gs>
                <a:gs pos="100000">
                  <a:schemeClr val="accent5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</a:sp3d>
          </c:spPr>
          <c:invertIfNegative val="0"/>
          <c:dLbls>
            <c:dLbl>
              <c:idx val="1"/>
              <c:layout>
                <c:manualLayout>
                  <c:x val="-4.228946458043122E-4"/>
                  <c:y val="-8.4139371814452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50-453D-813A-9D10B0E19299}"/>
                </c:ext>
              </c:extLst>
            </c:dLbl>
            <c:dLbl>
              <c:idx val="2"/>
              <c:layout>
                <c:manualLayout>
                  <c:x val="-3.6235871378870283E-3"/>
                  <c:y val="5.916535682102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50-453D-813A-9D10B0E19299}"/>
                </c:ext>
              </c:extLst>
            </c:dLbl>
            <c:dLbl>
              <c:idx val="3"/>
              <c:layout>
                <c:manualLayout>
                  <c:x val="-1.9126867889695232E-3"/>
                  <c:y val="-4.7663018170433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50-453D-813A-9D10B0E19299}"/>
                </c:ext>
              </c:extLst>
            </c:dLbl>
            <c:dLbl>
              <c:idx val="4"/>
              <c:layout>
                <c:manualLayout>
                  <c:x val="2.2110820575219623E-4"/>
                  <c:y val="-9.2528873553938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50-453D-813A-9D10B0E19299}"/>
                </c:ext>
              </c:extLst>
            </c:dLbl>
            <c:dLbl>
              <c:idx val="5"/>
              <c:layout>
                <c:manualLayout>
                  <c:x val="2.9988220443537012E-3"/>
                  <c:y val="-1.093694622931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50-453D-813A-9D10B0E19299}"/>
                </c:ext>
              </c:extLst>
            </c:dLbl>
            <c:spPr>
              <a:gradFill rotWithShape="1">
                <a:gsLst>
                  <a:gs pos="0">
                    <a:schemeClr val="accent5">
                      <a:tint val="10000"/>
                      <a:satMod val="300000"/>
                    </a:schemeClr>
                  </a:gs>
                  <a:gs pos="34000">
                    <a:schemeClr val="accent5">
                      <a:tint val="13500"/>
                      <a:satMod val="250000"/>
                    </a:schemeClr>
                  </a:gs>
                  <a:gs pos="100000">
                    <a:schemeClr val="accent5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Власні надходження </c:v>
                </c:pt>
                <c:pt idx="1">
                  <c:v>Пайова участь розвитку інфраструктури</c:v>
                </c:pt>
                <c:pt idx="2">
                  <c:v>Кошти від продажу землі</c:v>
                </c:pt>
                <c:pt idx="3">
                  <c:v>Цільові фонди</c:v>
                </c:pt>
                <c:pt idx="4">
                  <c:v>Кошти від відчуження майна</c:v>
                </c:pt>
                <c:pt idx="5">
                  <c:v>інші надходження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6"/>
                <c:pt idx="0">
                  <c:v>1041.4000000000001</c:v>
                </c:pt>
                <c:pt idx="1">
                  <c:v>320</c:v>
                </c:pt>
                <c:pt idx="2">
                  <c:v>218</c:v>
                </c:pt>
                <c:pt idx="3">
                  <c:v>354</c:v>
                </c:pt>
                <c:pt idx="4">
                  <c:v>70</c:v>
                </c:pt>
                <c:pt idx="5">
                  <c:v>71.400000000000091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0-DF4E-98D0-68091BCA1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"/>
        <c:axId val="429205208"/>
        <c:axId val="429204424"/>
      </c:barChart>
      <c:catAx>
        <c:axId val="429205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204424"/>
        <c:crosses val="autoZero"/>
        <c:auto val="1"/>
        <c:lblAlgn val="ctr"/>
        <c:lblOffset val="100"/>
        <c:noMultiLvlLbl val="0"/>
      </c:catAx>
      <c:valAx>
        <c:axId val="429204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one"/>
        <c:crossAx val="42920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839751323835"/>
          <c:y val="0.89577787348877713"/>
          <c:w val="0.33548776621402776"/>
          <c:h val="6.5368383160444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47540266837185E-2"/>
          <c:y val="8.1494665713203934E-2"/>
          <c:w val="0.91257611548556428"/>
          <c:h val="0.662723011793166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ПДФО</c:v>
                </c:pt>
              </c:strCache>
            </c:strRef>
          </c:tx>
          <c:spPr>
            <a:ln w="57150"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accent2">
                  <a:lumMod val="75000"/>
                </a:schemeClr>
              </a:solidFill>
              <a:ln w="57150" cap="rnd"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4"/>
            <c:bubble3D val="0"/>
            <c:spPr>
              <a:ln w="5715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AFF6-42B2-8705-AA7800EEC92E}"/>
              </c:ext>
            </c:extLst>
          </c:dPt>
          <c:dLbls>
            <c:dLbl>
              <c:idx val="0"/>
              <c:layout>
                <c:manualLayout>
                  <c:x val="-3.7513722220833462E-2"/>
                  <c:y val="-3.6351163690435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F6-42B2-8705-AA7800EEC92E}"/>
                </c:ext>
              </c:extLst>
            </c:dLbl>
            <c:dLbl>
              <c:idx val="1"/>
              <c:layout>
                <c:manualLayout>
                  <c:x val="-5.0189498323631447E-2"/>
                  <c:y val="-3.3821211746800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F6-42B2-8705-AA7800EEC92E}"/>
                </c:ext>
              </c:extLst>
            </c:dLbl>
            <c:dLbl>
              <c:idx val="2"/>
              <c:layout>
                <c:manualLayout>
                  <c:x val="-4.6616486146610368E-2"/>
                  <c:y val="-3.0757759566152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F6-42B2-8705-AA7800EEC92E}"/>
                </c:ext>
              </c:extLst>
            </c:dLbl>
            <c:dLbl>
              <c:idx val="3"/>
              <c:layout>
                <c:manualLayout>
                  <c:x val="-4.3990435193528861E-2"/>
                  <c:y val="-3.5937084817950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F6-42B2-8705-AA7800EEC92E}"/>
                </c:ext>
              </c:extLst>
            </c:dLbl>
            <c:dLbl>
              <c:idx val="4"/>
              <c:layout>
                <c:manualLayout>
                  <c:x val="-3.507037401574805E-2"/>
                  <c:y val="-4.444444444444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F6-42B2-8705-AA7800EEC92E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План</c:v>
                </c:pt>
                <c:pt idx="4">
                  <c:v>2019 проект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5"/>
                <c:pt idx="0">
                  <c:v>8042.6</c:v>
                </c:pt>
                <c:pt idx="1">
                  <c:v>11085.651</c:v>
                </c:pt>
                <c:pt idx="2">
                  <c:v>14628.16</c:v>
                </c:pt>
                <c:pt idx="3">
                  <c:v>18320.2</c:v>
                </c:pt>
                <c:pt idx="4">
                  <c:v>20808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9D-BE40-9CA9-2090349139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9205992"/>
        <c:axId val="429207560"/>
      </c:lineChart>
      <c:catAx>
        <c:axId val="42920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207560"/>
        <c:crosses val="autoZero"/>
        <c:auto val="1"/>
        <c:lblAlgn val="ctr"/>
        <c:lblOffset val="100"/>
        <c:noMultiLvlLbl val="0"/>
      </c:catAx>
      <c:valAx>
        <c:axId val="429207560"/>
        <c:scaling>
          <c:orientation val="minMax"/>
          <c:max val="25000"/>
          <c:min val="5000"/>
        </c:scaling>
        <c:delete val="1"/>
        <c:axPos val="l"/>
        <c:numFmt formatCode="#,##0.0" sourceLinked="1"/>
        <c:majorTickMark val="none"/>
        <c:minorTickMark val="none"/>
        <c:tickLblPos val="nextTo"/>
        <c:crossAx val="429205992"/>
        <c:crosses val="autoZero"/>
        <c:crossBetween val="between"/>
        <c:majorUnit val="3000"/>
        <c:minorUnit val="3000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12181311894894E-2"/>
          <c:y val="1.2715074533369074E-2"/>
          <c:w val="0.86523149650964237"/>
          <c:h val="0.7337275858757150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ЄДИНИЙ ПОДАТОК</c:v>
                </c:pt>
              </c:strCache>
            </c:strRef>
          </c:tx>
          <c:spPr>
            <a:ln w="41275">
              <a:solidFill>
                <a:schemeClr val="accent2">
                  <a:lumMod val="75000"/>
                </a:schemeClr>
              </a:solidFill>
            </a:ln>
          </c:spPr>
          <c:marker>
            <c:symbol val="x"/>
            <c:size val="9"/>
            <c:spPr>
              <a:solidFill>
                <a:schemeClr val="accent2">
                  <a:lumMod val="75000"/>
                </a:schemeClr>
              </a:solidFill>
              <a:ln w="47625" cap="rnd"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1"/>
            <c:marker>
              <c:spPr>
                <a:solidFill>
                  <a:schemeClr val="accent2">
                    <a:lumMod val="75000"/>
                  </a:schemeClr>
                </a:solidFill>
                <a:ln w="76200" cap="rnd"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69E-41B7-A693-60681EC425C9}"/>
              </c:ext>
            </c:extLst>
          </c:dPt>
          <c:dPt>
            <c:idx val="2"/>
            <c:marker>
              <c:spPr>
                <a:solidFill>
                  <a:schemeClr val="accent2">
                    <a:lumMod val="75000"/>
                  </a:schemeClr>
                </a:solidFill>
                <a:ln w="76200" cap="rnd"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69E-41B7-A693-60681EC425C9}"/>
              </c:ext>
            </c:extLst>
          </c:dPt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76200" cap="rnd"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B69E-41B7-A693-60681EC425C9}"/>
              </c:ext>
            </c:extLst>
          </c:dPt>
          <c:dLbls>
            <c:dLbl>
              <c:idx val="0"/>
              <c:layout>
                <c:manualLayout>
                  <c:x val="-5.1361001749781296E-2"/>
                  <c:y val="-3.7860219078739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9E-41B7-A693-60681EC425C9}"/>
                </c:ext>
              </c:extLst>
            </c:dLbl>
            <c:dLbl>
              <c:idx val="1"/>
              <c:layout>
                <c:manualLayout>
                  <c:x val="-6.7934077658298189E-2"/>
                  <c:y val="-3.1825096677851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E-41B7-A693-60681EC425C9}"/>
                </c:ext>
              </c:extLst>
            </c:dLbl>
            <c:dLbl>
              <c:idx val="2"/>
              <c:layout>
                <c:manualLayout>
                  <c:x val="-5.6876749781277436E-2"/>
                  <c:y val="-3.3917507782850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9E-41B7-A693-60681EC425C9}"/>
                </c:ext>
              </c:extLst>
            </c:dLbl>
            <c:dLbl>
              <c:idx val="3"/>
              <c:layout>
                <c:manualLayout>
                  <c:x val="-4.0138091800425137E-2"/>
                  <c:y val="-5.3962868778552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9E-41B7-A693-60681EC425C9}"/>
                </c:ext>
              </c:extLst>
            </c:dLbl>
            <c:dLbl>
              <c:idx val="4"/>
              <c:layout>
                <c:manualLayout>
                  <c:x val="-3.507037401574805E-2"/>
                  <c:y val="-4.444444444444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9E-41B7-A693-60681EC425C9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Лист1!$A$6:$A$9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  <c:pt idx="3">
                  <c:v>2019</c:v>
                </c:pt>
              </c:strCache>
            </c:strRef>
          </c:cat>
          <c:val>
            <c:numRef>
              <c:f>Лист1!$B$6:$B$9</c:f>
              <c:numCache>
                <c:formatCode>#\ ##0.0</c:formatCode>
                <c:ptCount val="4"/>
                <c:pt idx="0">
                  <c:v>3120.1179999999999</c:v>
                </c:pt>
                <c:pt idx="1">
                  <c:v>4133.8519999999999</c:v>
                </c:pt>
                <c:pt idx="2">
                  <c:v>5151</c:v>
                </c:pt>
                <c:pt idx="3">
                  <c:v>5400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6A-164A-BA14-05FA7CA525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1593168"/>
        <c:axId val="421593552"/>
      </c:lineChart>
      <c:catAx>
        <c:axId val="42159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93552"/>
        <c:crosses val="autoZero"/>
        <c:auto val="1"/>
        <c:lblAlgn val="ctr"/>
        <c:lblOffset val="100"/>
        <c:noMultiLvlLbl val="0"/>
      </c:catAx>
      <c:valAx>
        <c:axId val="421593552"/>
        <c:scaling>
          <c:orientation val="minMax"/>
          <c:max val="9000"/>
          <c:min val="800"/>
        </c:scaling>
        <c:delete val="1"/>
        <c:axPos val="l"/>
        <c:numFmt formatCode="#\ ##0.0" sourceLinked="1"/>
        <c:majorTickMark val="none"/>
        <c:minorTickMark val="none"/>
        <c:tickLblPos val="nextTo"/>
        <c:crossAx val="421593168"/>
        <c:crosses val="autoZero"/>
        <c:crossBetween val="between"/>
        <c:majorUnit val="3000"/>
        <c:minorUnit val="3000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02004604114522E-2"/>
          <c:y val="0.13426748626928064"/>
          <c:w val="0.93081917064727049"/>
          <c:h val="0.601396017525233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податок на нерухоме майно сплачений юридичними особами</c:v>
                </c:pt>
              </c:strCache>
            </c:strRef>
          </c:tx>
          <c:spPr>
            <a:ln w="76200"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2">
                  <a:lumMod val="75000"/>
                </a:schemeClr>
              </a:solidFill>
              <a:ln w="76200" cap="rnd"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3"/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29E8-492A-A81A-356286B0B6EC}"/>
              </c:ext>
            </c:extLst>
          </c:dPt>
          <c:dLbls>
            <c:dLbl>
              <c:idx val="0"/>
              <c:layout>
                <c:manualLayout>
                  <c:x val="-5.1361001749781296E-2"/>
                  <c:y val="-3.7860219078739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E8-492A-A81A-356286B0B6EC}"/>
                </c:ext>
              </c:extLst>
            </c:dLbl>
            <c:dLbl>
              <c:idx val="1"/>
              <c:layout>
                <c:manualLayout>
                  <c:x val="-6.7934077658298189E-2"/>
                  <c:y val="-3.1825096677851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E8-492A-A81A-356286B0B6EC}"/>
                </c:ext>
              </c:extLst>
            </c:dLbl>
            <c:dLbl>
              <c:idx val="2"/>
              <c:layout>
                <c:manualLayout>
                  <c:x val="-5.6876749781277436E-2"/>
                  <c:y val="-3.3917507782850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E8-492A-A81A-356286B0B6EC}"/>
                </c:ext>
              </c:extLst>
            </c:dLbl>
            <c:dLbl>
              <c:idx val="3"/>
              <c:layout>
                <c:manualLayout>
                  <c:x val="-4.3573681407655711E-2"/>
                  <c:y val="-3.6378580210979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E8-492A-A81A-356286B0B6EC}"/>
                </c:ext>
              </c:extLst>
            </c:dLbl>
            <c:dLbl>
              <c:idx val="4"/>
              <c:layout>
                <c:manualLayout>
                  <c:x val="-3.507037401574805E-2"/>
                  <c:y val="-4.444444444444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E8-492A-A81A-356286B0B6EC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Лист1!$A$6:$A$9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  <c:pt idx="3">
                  <c:v>2019</c:v>
                </c:pt>
              </c:strCache>
            </c:strRef>
          </c:cat>
          <c:val>
            <c:numRef>
              <c:f>Лист1!$B$6:$B$9</c:f>
              <c:numCache>
                <c:formatCode>#\ ##0.0</c:formatCode>
                <c:ptCount val="4"/>
                <c:pt idx="0">
                  <c:v>275.39800000000002</c:v>
                </c:pt>
                <c:pt idx="1">
                  <c:v>449.27699999999999</c:v>
                </c:pt>
                <c:pt idx="2">
                  <c:v>712.3</c:v>
                </c:pt>
                <c:pt idx="3">
                  <c:v>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38-A04E-BA27-88E7376813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9206776"/>
        <c:axId val="427500456"/>
      </c:lineChart>
      <c:catAx>
        <c:axId val="42920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00456"/>
        <c:crosses val="autoZero"/>
        <c:auto val="1"/>
        <c:lblAlgn val="ctr"/>
        <c:lblOffset val="100"/>
        <c:noMultiLvlLbl val="0"/>
      </c:catAx>
      <c:valAx>
        <c:axId val="427500456"/>
        <c:scaling>
          <c:orientation val="minMax"/>
          <c:max val="1000"/>
          <c:min val="150"/>
        </c:scaling>
        <c:delete val="1"/>
        <c:axPos val="l"/>
        <c:numFmt formatCode="#\ ##0.0" sourceLinked="1"/>
        <c:majorTickMark val="none"/>
        <c:minorTickMark val="none"/>
        <c:tickLblPos val="nextTo"/>
        <c:crossAx val="429206776"/>
        <c:crosses val="autoZero"/>
        <c:crossBetween val="between"/>
        <c:majorUnit val="200"/>
      </c:valAx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02004604114522E-2"/>
          <c:y val="0.13003803838873354"/>
          <c:w val="0.93081917064727049"/>
          <c:h val="0.601396017525233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податок на нерухоме майно сплачений юридичними особами</c:v>
                </c:pt>
              </c:strCache>
            </c:strRef>
          </c:tx>
          <c:spPr>
            <a:ln w="41275">
              <a:solidFill>
                <a:schemeClr val="accent2">
                  <a:lumMod val="75000"/>
                </a:schemeClr>
              </a:solidFill>
            </a:ln>
          </c:spPr>
          <c:marker>
            <c:symbol val="x"/>
            <c:size val="9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1"/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692-437E-BA44-2680C5C934BB}"/>
              </c:ext>
            </c:extLst>
          </c:dPt>
          <c:dPt>
            <c:idx val="2"/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692-437E-BA44-2680C5C934BB}"/>
              </c:ext>
            </c:extLst>
          </c:dPt>
          <c:dPt>
            <c:idx val="3"/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3692-437E-BA44-2680C5C934BB}"/>
              </c:ext>
            </c:extLst>
          </c:dPt>
          <c:dLbls>
            <c:dLbl>
              <c:idx val="0"/>
              <c:layout>
                <c:manualLayout>
                  <c:x val="-5.1361001749781296E-2"/>
                  <c:y val="-3.7860219078739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92-437E-BA44-2680C5C934BB}"/>
                </c:ext>
              </c:extLst>
            </c:dLbl>
            <c:dLbl>
              <c:idx val="1"/>
              <c:layout>
                <c:manualLayout>
                  <c:x val="-6.7934077658298189E-2"/>
                  <c:y val="-3.1825096677851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92-437E-BA44-2680C5C934BB}"/>
                </c:ext>
              </c:extLst>
            </c:dLbl>
            <c:dLbl>
              <c:idx val="2"/>
              <c:layout>
                <c:manualLayout>
                  <c:x val="-5.6876749781277436E-2"/>
                  <c:y val="-3.3917507782850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92-437E-BA44-2680C5C934BB}"/>
                </c:ext>
              </c:extLst>
            </c:dLbl>
            <c:dLbl>
              <c:idx val="3"/>
              <c:layout>
                <c:manualLayout>
                  <c:x val="-4.3573681407655711E-2"/>
                  <c:y val="-3.6378580210979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92-437E-BA44-2680C5C934BB}"/>
                </c:ext>
              </c:extLst>
            </c:dLbl>
            <c:dLbl>
              <c:idx val="4"/>
              <c:layout>
                <c:manualLayout>
                  <c:x val="-3.507037401574805E-2"/>
                  <c:y val="-4.444444444444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92-437E-BA44-2680C5C934BB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Лист1!$A$6:$A$9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  <c:pt idx="3">
                  <c:v>2019</c:v>
                </c:pt>
              </c:strCache>
            </c:strRef>
          </c:cat>
          <c:val>
            <c:numRef>
              <c:f>Лист1!$B$6:$B$9</c:f>
              <c:numCache>
                <c:formatCode>#\ ##0.0</c:formatCode>
                <c:ptCount val="4"/>
                <c:pt idx="0">
                  <c:v>2890</c:v>
                </c:pt>
                <c:pt idx="1">
                  <c:v>3025.6</c:v>
                </c:pt>
                <c:pt idx="2">
                  <c:v>4198.6000000000004</c:v>
                </c:pt>
                <c:pt idx="3">
                  <c:v>4200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72-4640-A0E5-E1C79ED02F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7502024"/>
        <c:axId val="427501632"/>
      </c:lineChart>
      <c:catAx>
        <c:axId val="42750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01632"/>
        <c:crosses val="autoZero"/>
        <c:auto val="1"/>
        <c:lblAlgn val="ctr"/>
        <c:lblOffset val="100"/>
        <c:noMultiLvlLbl val="0"/>
      </c:catAx>
      <c:valAx>
        <c:axId val="427501632"/>
        <c:scaling>
          <c:orientation val="minMax"/>
          <c:max val="5000"/>
          <c:min val="0"/>
        </c:scaling>
        <c:delete val="1"/>
        <c:axPos val="l"/>
        <c:numFmt formatCode="#\ ##0.0" sourceLinked="1"/>
        <c:majorTickMark val="none"/>
        <c:minorTickMark val="none"/>
        <c:tickLblPos val="nextTo"/>
        <c:crossAx val="427502024"/>
        <c:crosses val="autoZero"/>
        <c:crossBetween val="between"/>
        <c:majorUnit val="1000"/>
      </c:valAx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10193542595525E-2"/>
          <c:y val="0.16175889749283656"/>
          <c:w val="0.93081917064727049"/>
          <c:h val="0.601396017525233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плпта за землю</c:v>
                </c:pt>
              </c:strCache>
            </c:strRef>
          </c:tx>
          <c:spPr>
            <a:ln w="76200">
              <a:solidFill>
                <a:schemeClr val="accent2">
                  <a:lumMod val="75000"/>
                </a:schemeClr>
              </a:solidFill>
            </a:ln>
          </c:spPr>
          <c:marker>
            <c:symbol val="star"/>
            <c:size val="7"/>
            <c:spPr>
              <a:solidFill>
                <a:schemeClr val="accent2">
                  <a:lumMod val="75000"/>
                </a:schemeClr>
              </a:solidFill>
              <a:ln w="76200" cap="rnd"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3"/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12DB-4710-9C7A-0BFC1B89BA42}"/>
              </c:ext>
            </c:extLst>
          </c:dPt>
          <c:dLbls>
            <c:dLbl>
              <c:idx val="0"/>
              <c:layout>
                <c:manualLayout>
                  <c:x val="-5.1361001749781296E-2"/>
                  <c:y val="-3.7860219078739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DB-4710-9C7A-0BFC1B89BA42}"/>
                </c:ext>
              </c:extLst>
            </c:dLbl>
            <c:dLbl>
              <c:idx val="1"/>
              <c:layout>
                <c:manualLayout>
                  <c:x val="-6.4142315725695453E-2"/>
                  <c:y val="-4.6628164259766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DB-4710-9C7A-0BFC1B89BA42}"/>
                </c:ext>
              </c:extLst>
            </c:dLbl>
            <c:dLbl>
              <c:idx val="2"/>
              <c:layout>
                <c:manualLayout>
                  <c:x val="-5.6876749781277436E-2"/>
                  <c:y val="-3.3917507782850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DB-4710-9C7A-0BFC1B89BA42}"/>
                </c:ext>
              </c:extLst>
            </c:dLbl>
            <c:dLbl>
              <c:idx val="3"/>
              <c:layout>
                <c:manualLayout>
                  <c:x val="-4.3573681407655711E-2"/>
                  <c:y val="-3.6378580210979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DB-4710-9C7A-0BFC1B89BA42}"/>
                </c:ext>
              </c:extLst>
            </c:dLbl>
            <c:dLbl>
              <c:idx val="4"/>
              <c:layout>
                <c:manualLayout>
                  <c:x val="-3.507037401574805E-2"/>
                  <c:y val="-4.444444444444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DB-4710-9C7A-0BFC1B89BA42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Лист1!$A$6:$A$9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  <c:pt idx="3">
                  <c:v>2019</c:v>
                </c:pt>
              </c:strCache>
            </c:strRef>
          </c:cat>
          <c:val>
            <c:numRef>
              <c:f>Лист1!$B$6:$B$9</c:f>
              <c:numCache>
                <c:formatCode>#,##0.0</c:formatCode>
                <c:ptCount val="4"/>
                <c:pt idx="0">
                  <c:v>5123.7</c:v>
                </c:pt>
                <c:pt idx="1">
                  <c:v>5023.6000000000004</c:v>
                </c:pt>
                <c:pt idx="2">
                  <c:v>5103.8999999999996</c:v>
                </c:pt>
                <c:pt idx="3">
                  <c:v>5141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91-894C-9A70-01B72A7306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7500848"/>
        <c:axId val="427465912"/>
      </c:lineChart>
      <c:catAx>
        <c:axId val="42750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465912"/>
        <c:crosses val="autoZero"/>
        <c:auto val="1"/>
        <c:lblAlgn val="ctr"/>
        <c:lblOffset val="100"/>
        <c:noMultiLvlLbl val="0"/>
      </c:catAx>
      <c:valAx>
        <c:axId val="427465912"/>
        <c:scaling>
          <c:orientation val="minMax"/>
          <c:max val="5500"/>
          <c:min val="4000"/>
        </c:scaling>
        <c:delete val="1"/>
        <c:axPos val="l"/>
        <c:numFmt formatCode="#,##0.0" sourceLinked="1"/>
        <c:majorTickMark val="none"/>
        <c:minorTickMark val="none"/>
        <c:tickLblPos val="nextTo"/>
        <c:crossAx val="427500848"/>
        <c:crosses val="autoZero"/>
        <c:crossBetween val="between"/>
        <c:majorUnit val="1000"/>
      </c:valAx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02004604114522E-2"/>
          <c:y val="0.13849693414982767"/>
          <c:w val="0.93081917064727049"/>
          <c:h val="0.601396017525233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 ПОСЛУГИ</c:v>
                </c:pt>
              </c:strCache>
            </c:strRef>
          </c:tx>
          <c:spPr>
            <a:ln w="76200">
              <a:solidFill>
                <a:schemeClr val="accent2">
                  <a:lumMod val="75000"/>
                </a:schemeClr>
              </a:solidFill>
            </a:ln>
          </c:spPr>
          <c:marker>
            <c:symbol val="x"/>
            <c:size val="8"/>
            <c:spPr>
              <a:solidFill>
                <a:schemeClr val="accent2">
                  <a:lumMod val="75000"/>
                </a:schemeClr>
              </a:solidFill>
              <a:ln w="76200" cap="rnd"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3"/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8586-4121-8946-B8BD5725FF01}"/>
              </c:ext>
            </c:extLst>
          </c:dPt>
          <c:dLbls>
            <c:dLbl>
              <c:idx val="0"/>
              <c:layout>
                <c:manualLayout>
                  <c:x val="-5.1361001749781296E-2"/>
                  <c:y val="-3.7860219078739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86-4121-8946-B8BD5725FF01}"/>
                </c:ext>
              </c:extLst>
            </c:dLbl>
            <c:dLbl>
              <c:idx val="1"/>
              <c:layout>
                <c:manualLayout>
                  <c:x val="-6.7934077658298189E-2"/>
                  <c:y val="-3.1825096677851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86-4121-8946-B8BD5725FF01}"/>
                </c:ext>
              </c:extLst>
            </c:dLbl>
            <c:dLbl>
              <c:idx val="2"/>
              <c:layout>
                <c:manualLayout>
                  <c:x val="-5.6876749781277436E-2"/>
                  <c:y val="-3.3917507782850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86-4121-8946-B8BD5725FF01}"/>
                </c:ext>
              </c:extLst>
            </c:dLbl>
            <c:dLbl>
              <c:idx val="3"/>
              <c:layout>
                <c:manualLayout>
                  <c:x val="-4.3573681407655711E-2"/>
                  <c:y val="-3.6378580210979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86-4121-8946-B8BD5725FF01}"/>
                </c:ext>
              </c:extLst>
            </c:dLbl>
            <c:dLbl>
              <c:idx val="4"/>
              <c:layout>
                <c:manualLayout>
                  <c:x val="-3.507037401574805E-2"/>
                  <c:y val="-4.444444444444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86-4121-8946-B8BD5725FF01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Лист1!$A$6:$A$9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  <c:pt idx="3">
                  <c:v>2019</c:v>
                </c:pt>
              </c:strCache>
            </c:strRef>
          </c:cat>
          <c:val>
            <c:numRef>
              <c:f>Лист1!$B$6:$B$9</c:f>
              <c:numCache>
                <c:formatCode>#\ ##0.0</c:formatCode>
                <c:ptCount val="4"/>
                <c:pt idx="0">
                  <c:v>350</c:v>
                </c:pt>
                <c:pt idx="1">
                  <c:v>484.7</c:v>
                </c:pt>
                <c:pt idx="2">
                  <c:v>517.79999999999995</c:v>
                </c:pt>
                <c:pt idx="3">
                  <c:v>558.70000000000005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F0-A049-86D8-0CE2AAF69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7467480"/>
        <c:axId val="426125416"/>
      </c:lineChart>
      <c:catAx>
        <c:axId val="42746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25416"/>
        <c:crosses val="autoZero"/>
        <c:auto val="1"/>
        <c:lblAlgn val="ctr"/>
        <c:lblOffset val="100"/>
        <c:noMultiLvlLbl val="0"/>
      </c:catAx>
      <c:valAx>
        <c:axId val="426125416"/>
        <c:scaling>
          <c:orientation val="minMax"/>
          <c:max val="1000"/>
          <c:min val="0"/>
        </c:scaling>
        <c:delete val="1"/>
        <c:axPos val="l"/>
        <c:majorGridlines>
          <c:spPr>
            <a:ln w="6350">
              <a:solidFill>
                <a:schemeClr val="tx1">
                  <a:lumMod val="50000"/>
                </a:schemeClr>
              </a:solidFill>
            </a:ln>
          </c:spPr>
        </c:majorGridlines>
        <c:numFmt formatCode="#\ ##0.0" sourceLinked="1"/>
        <c:majorTickMark val="none"/>
        <c:minorTickMark val="none"/>
        <c:tickLblPos val="nextTo"/>
        <c:crossAx val="427467480"/>
        <c:crosses val="autoZero"/>
        <c:crossBetween val="between"/>
        <c:majorUnit val="1000"/>
      </c:valAx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02004604114522E-2"/>
          <c:y val="0.13849693414982767"/>
          <c:w val="0.93081917064727049"/>
          <c:h val="0.601396017525233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АКЦИЗНИЙ ПОДАТОК</c:v>
                </c:pt>
              </c:strCache>
            </c:strRef>
          </c:tx>
          <c:spPr>
            <a:ln w="41275">
              <a:solidFill>
                <a:schemeClr val="accent2">
                  <a:lumMod val="75000"/>
                </a:schemeClr>
              </a:solidFill>
            </a:ln>
          </c:spPr>
          <c:marker>
            <c:symbol val="star"/>
            <c:size val="7"/>
            <c:spPr>
              <a:solidFill>
                <a:schemeClr val="accent2">
                  <a:lumMod val="75000"/>
                </a:schemeClr>
              </a:solidFill>
              <a:ln w="47625" cap="rnd"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1"/>
            <c:marker>
              <c:spPr>
                <a:solidFill>
                  <a:schemeClr val="accent2">
                    <a:lumMod val="75000"/>
                  </a:schemeClr>
                </a:solidFill>
                <a:ln w="76200" cap="rnd"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DFC-45D0-BDE9-BB122BA2E2EF}"/>
              </c:ext>
            </c:extLst>
          </c:dPt>
          <c:dPt>
            <c:idx val="2"/>
            <c:marker>
              <c:spPr>
                <a:solidFill>
                  <a:schemeClr val="accent2">
                    <a:lumMod val="75000"/>
                  </a:schemeClr>
                </a:solidFill>
                <a:ln w="76200" cap="rnd"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DFC-45D0-BDE9-BB122BA2E2EF}"/>
              </c:ext>
            </c:extLst>
          </c:dPt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76200" cap="rnd"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5DFC-45D0-BDE9-BB122BA2E2EF}"/>
              </c:ext>
            </c:extLst>
          </c:dPt>
          <c:dLbls>
            <c:dLbl>
              <c:idx val="0"/>
              <c:layout>
                <c:manualLayout>
                  <c:x val="-5.1361001749781296E-2"/>
                  <c:y val="-3.7860219078739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FC-45D0-BDE9-BB122BA2E2EF}"/>
                </c:ext>
              </c:extLst>
            </c:dLbl>
            <c:dLbl>
              <c:idx val="1"/>
              <c:layout>
                <c:manualLayout>
                  <c:x val="-6.7934077658298189E-2"/>
                  <c:y val="-3.1825096677851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FC-45D0-BDE9-BB122BA2E2EF}"/>
                </c:ext>
              </c:extLst>
            </c:dLbl>
            <c:dLbl>
              <c:idx val="2"/>
              <c:layout>
                <c:manualLayout>
                  <c:x val="-5.6876749781277436E-2"/>
                  <c:y val="-3.3917507782850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FC-45D0-BDE9-BB122BA2E2EF}"/>
                </c:ext>
              </c:extLst>
            </c:dLbl>
            <c:dLbl>
              <c:idx val="3"/>
              <c:layout>
                <c:manualLayout>
                  <c:x val="-4.3573681407655711E-2"/>
                  <c:y val="-3.6378580210979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FC-45D0-BDE9-BB122BA2E2EF}"/>
                </c:ext>
              </c:extLst>
            </c:dLbl>
            <c:dLbl>
              <c:idx val="4"/>
              <c:layout>
                <c:manualLayout>
                  <c:x val="-3.507037401574805E-2"/>
                  <c:y val="-4.444444444444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FC-45D0-BDE9-BB122BA2E2EF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Лист1!$A$6:$A$9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  <c:pt idx="3">
                  <c:v>2019</c:v>
                </c:pt>
              </c:strCache>
            </c:strRef>
          </c:cat>
          <c:val>
            <c:numRef>
              <c:f>Лист1!$B$6:$B$9</c:f>
              <c:numCache>
                <c:formatCode>#\ ##0.0</c:formatCode>
                <c:ptCount val="4"/>
                <c:pt idx="0">
                  <c:v>1366.4</c:v>
                </c:pt>
                <c:pt idx="1">
                  <c:v>1565.6</c:v>
                </c:pt>
                <c:pt idx="2">
                  <c:v>1768</c:v>
                </c:pt>
                <c:pt idx="3">
                  <c:v>1805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4C-D449-AAD8-3A3CB52276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5866840"/>
        <c:axId val="524845656"/>
      </c:lineChart>
      <c:catAx>
        <c:axId val="525866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45656"/>
        <c:crosses val="autoZero"/>
        <c:auto val="0"/>
        <c:lblAlgn val="ctr"/>
        <c:lblOffset val="100"/>
        <c:noMultiLvlLbl val="0"/>
      </c:catAx>
      <c:valAx>
        <c:axId val="524845656"/>
        <c:scaling>
          <c:orientation val="minMax"/>
          <c:max val="2000"/>
          <c:min val="0"/>
        </c:scaling>
        <c:delete val="1"/>
        <c:axPos val="l"/>
        <c:numFmt formatCode="#\ ##0.0" sourceLinked="1"/>
        <c:majorTickMark val="out"/>
        <c:minorTickMark val="none"/>
        <c:tickLblPos val="nextTo"/>
        <c:crossAx val="525866840"/>
        <c:crosses val="autoZero"/>
        <c:crossBetween val="between"/>
        <c:majorUnit val="1000"/>
      </c:valAx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2362171398944"/>
          <c:y val="5.8674179734695943E-2"/>
          <c:w val="0.74652882483956806"/>
          <c:h val="0.66598003140102702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1-7A47-4065-BF72-7B7DC0C5AA6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3-7A47-4065-BF72-7B7DC0C5AA6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5-7A47-4065-BF72-7B7DC0C5AA6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7-7A47-4065-BF72-7B7DC0C5AA6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9-7A47-4065-BF72-7B7DC0C5AA6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0000"/>
                      <a:satMod val="160000"/>
                    </a:schemeClr>
                  </a:gs>
                  <a:gs pos="46000">
                    <a:schemeClr val="accent6">
                      <a:tint val="86000"/>
                      <a:satMod val="160000"/>
                    </a:schemeClr>
                  </a:gs>
                  <a:gs pos="100000">
                    <a:schemeClr val="accent6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B-7A47-4065-BF72-7B7DC0C5AA66}"/>
              </c:ext>
            </c:extLst>
          </c:dPt>
          <c:dLbls>
            <c:dLbl>
              <c:idx val="0"/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47-4065-BF72-7B7DC0C5AA66}"/>
                </c:ext>
              </c:extLst>
            </c:dLbl>
            <c:dLbl>
              <c:idx val="1"/>
              <c:layout>
                <c:manualLayout>
                  <c:x val="-0.14067109827303148"/>
                  <c:y val="-0.12057380814538864"/>
                </c:manualLayout>
              </c:layout>
              <c:spPr>
                <a:gradFill rotWithShape="1">
                  <a:gsLst>
                    <a:gs pos="0">
                      <a:schemeClr val="accent2">
                        <a:tint val="10000"/>
                        <a:satMod val="300000"/>
                      </a:schemeClr>
                    </a:gs>
                    <a:gs pos="34000">
                      <a:schemeClr val="accent2">
                        <a:tint val="13500"/>
                        <a:satMod val="250000"/>
                      </a:schemeClr>
                    </a:gs>
                    <a:gs pos="100000">
                      <a:schemeClr val="accent2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2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47-4065-BF72-7B7DC0C5AA66}"/>
                </c:ext>
              </c:extLst>
            </c:dLbl>
            <c:dLbl>
              <c:idx val="2"/>
              <c:spPr>
                <a:gradFill rotWithShape="1">
                  <a:gsLst>
                    <a:gs pos="0">
                      <a:schemeClr val="accent3">
                        <a:tint val="10000"/>
                        <a:satMod val="300000"/>
                      </a:schemeClr>
                    </a:gs>
                    <a:gs pos="34000">
                      <a:schemeClr val="accent3">
                        <a:tint val="13500"/>
                        <a:satMod val="250000"/>
                      </a:schemeClr>
                    </a:gs>
                    <a:gs pos="100000">
                      <a:schemeClr val="accent3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3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47-4065-BF72-7B7DC0C5AA66}"/>
                </c:ext>
              </c:extLst>
            </c:dLbl>
            <c:dLbl>
              <c:idx val="3"/>
              <c:layout>
                <c:manualLayout>
                  <c:x val="0.17546286744153641"/>
                  <c:y val="0.12448654758608538"/>
                </c:manualLayout>
              </c:layout>
              <c:spPr>
                <a:gradFill rotWithShape="1">
                  <a:gsLst>
                    <a:gs pos="0">
                      <a:schemeClr val="accent4">
                        <a:tint val="10000"/>
                        <a:satMod val="300000"/>
                      </a:schemeClr>
                    </a:gs>
                    <a:gs pos="34000">
                      <a:schemeClr val="accent4">
                        <a:tint val="13500"/>
                        <a:satMod val="250000"/>
                      </a:schemeClr>
                    </a:gs>
                    <a:gs pos="100000">
                      <a:schemeClr val="accent4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4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47-4065-BF72-7B7DC0C5AA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Лист1!$A$13:$A$18</c:f>
              <c:strCache>
                <c:ptCount val="4"/>
                <c:pt idx="0">
                  <c:v>Трансферти</c:v>
                </c:pt>
                <c:pt idx="1">
                  <c:v>Вільні залишки</c:v>
                </c:pt>
                <c:pt idx="2">
                  <c:v>Місцеві податки і збори</c:v>
                </c:pt>
                <c:pt idx="3">
                  <c:v>Доходи</c:v>
                </c:pt>
              </c:strCache>
            </c:strRef>
          </c:cat>
          <c:val>
            <c:numRef>
              <c:f>Лист1!$B$13:$B$18</c:f>
              <c:numCache>
                <c:formatCode>#,##0.0</c:formatCode>
                <c:ptCount val="4"/>
                <c:pt idx="0">
                  <c:v>14104</c:v>
                </c:pt>
                <c:pt idx="1">
                  <c:v>3006.4</c:v>
                </c:pt>
                <c:pt idx="2">
                  <c:v>10843.6</c:v>
                </c:pt>
                <c:pt idx="3">
                  <c:v>24298.9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E-2D48-8C3A-B47C1F32B263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D-7A47-4065-BF72-7B7DC0C5AA6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F-7A47-4065-BF72-7B7DC0C5AA6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1-7A47-4065-BF72-7B7DC0C5AA6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3-7A47-4065-BF72-7B7DC0C5AA6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5-7A47-4065-BF72-7B7DC0C5AA6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0000"/>
                      <a:satMod val="160000"/>
                    </a:schemeClr>
                  </a:gs>
                  <a:gs pos="46000">
                    <a:schemeClr val="accent6">
                      <a:tint val="86000"/>
                      <a:satMod val="160000"/>
                    </a:schemeClr>
                  </a:gs>
                  <a:gs pos="100000">
                    <a:schemeClr val="accent6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7-7A47-4065-BF72-7B7DC0C5AA66}"/>
              </c:ext>
            </c:extLst>
          </c:dPt>
          <c:cat>
            <c:strRef>
              <c:f>Лист1!$A$13:$A$18</c:f>
              <c:strCache>
                <c:ptCount val="4"/>
                <c:pt idx="0">
                  <c:v>Трансферти</c:v>
                </c:pt>
                <c:pt idx="1">
                  <c:v>Вільні залишки</c:v>
                </c:pt>
                <c:pt idx="2">
                  <c:v>Місцеві податки і збори</c:v>
                </c:pt>
                <c:pt idx="3">
                  <c:v>Доходи</c:v>
                </c:pt>
              </c:strCache>
            </c:strRef>
          </c:cat>
          <c:val>
            <c:numRef>
              <c:f>Лист1!$C$13:$C$18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E6CE-2D48-8C3A-B47C1F32B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74130563101857E-2"/>
          <c:y val="0.13849693414982772"/>
          <c:w val="0.93081917064727049"/>
          <c:h val="0.601396017525233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ОРЕНДА МАЙНА</c:v>
                </c:pt>
              </c:strCache>
            </c:strRef>
          </c:tx>
          <c:spPr>
            <a:ln w="76200"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accent2">
                  <a:lumMod val="75000"/>
                </a:schemeClr>
              </a:solidFill>
              <a:ln w="76200" cap="rnd"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3"/>
            <c:bubble3D val="0"/>
            <c:spPr>
              <a:ln w="7620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D1CE-4159-AF3E-86984AE0F01F}"/>
              </c:ext>
            </c:extLst>
          </c:dPt>
          <c:dLbls>
            <c:dLbl>
              <c:idx val="0"/>
              <c:layout>
                <c:manualLayout>
                  <c:x val="-5.1361001749781296E-2"/>
                  <c:y val="-3.7860219078739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CE-4159-AF3E-86984AE0F01F}"/>
                </c:ext>
              </c:extLst>
            </c:dLbl>
            <c:dLbl>
              <c:idx val="1"/>
              <c:layout>
                <c:manualLayout>
                  <c:x val="-6.7934077658298189E-2"/>
                  <c:y val="-3.1825096677851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CE-4159-AF3E-86984AE0F01F}"/>
                </c:ext>
              </c:extLst>
            </c:dLbl>
            <c:dLbl>
              <c:idx val="2"/>
              <c:layout>
                <c:manualLayout>
                  <c:x val="-5.6876749781277436E-2"/>
                  <c:y val="-3.3917507782850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CE-4159-AF3E-86984AE0F01F}"/>
                </c:ext>
              </c:extLst>
            </c:dLbl>
            <c:dLbl>
              <c:idx val="3"/>
              <c:layout>
                <c:manualLayout>
                  <c:x val="-4.3573681407655711E-2"/>
                  <c:y val="-3.6378580210979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CE-4159-AF3E-86984AE0F01F}"/>
                </c:ext>
              </c:extLst>
            </c:dLbl>
            <c:dLbl>
              <c:idx val="4"/>
              <c:layout>
                <c:manualLayout>
                  <c:x val="-3.507037401574805E-2"/>
                  <c:y val="-4.444444444444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CE-4159-AF3E-86984AE0F01F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Лист1!$A$6:$A$9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  <c:pt idx="3">
                  <c:v>2019</c:v>
                </c:pt>
              </c:strCache>
            </c:strRef>
          </c:cat>
          <c:val>
            <c:numRef>
              <c:f>Лист1!$B$6:$B$9</c:f>
              <c:numCache>
                <c:formatCode>#\ ##0.0</c:formatCode>
                <c:ptCount val="4"/>
                <c:pt idx="0">
                  <c:v>108.3</c:v>
                </c:pt>
                <c:pt idx="1">
                  <c:v>86</c:v>
                </c:pt>
                <c:pt idx="2">
                  <c:v>93.5</c:v>
                </c:pt>
                <c:pt idx="3">
                  <c:v>89.9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0-BF41-85E1-14E48588AB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4847616"/>
        <c:axId val="524848008"/>
      </c:lineChart>
      <c:catAx>
        <c:axId val="5248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48008"/>
        <c:crosses val="autoZero"/>
        <c:auto val="1"/>
        <c:lblAlgn val="ctr"/>
        <c:lblOffset val="100"/>
        <c:noMultiLvlLbl val="0"/>
      </c:catAx>
      <c:valAx>
        <c:axId val="524848008"/>
        <c:scaling>
          <c:orientation val="minMax"/>
          <c:max val="1000"/>
          <c:min val="0"/>
        </c:scaling>
        <c:delete val="1"/>
        <c:axPos val="l"/>
        <c:majorGridlines>
          <c:spPr>
            <a:ln w="6350">
              <a:solidFill>
                <a:schemeClr val="tx1">
                  <a:lumMod val="50000"/>
                </a:schemeClr>
              </a:solidFill>
            </a:ln>
          </c:spPr>
        </c:majorGridlines>
        <c:numFmt formatCode="#\ ##0.0" sourceLinked="1"/>
        <c:majorTickMark val="none"/>
        <c:minorTickMark val="none"/>
        <c:tickLblPos val="nextTo"/>
        <c:crossAx val="524847616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51286367553413"/>
          <c:y val="0.16598876525923817"/>
          <c:w val="0.324588694213232"/>
          <c:h val="0.767590339616884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2018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7777978462783844E-3"/>
                  <c:y val="5.9319915957972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FA-4F6B-8158-239FC6D86013}"/>
                </c:ext>
              </c:extLst>
            </c:dLbl>
            <c:dLbl>
              <c:idx val="1"/>
              <c:layout>
                <c:manualLayout>
                  <c:x val="-2.2539259727711349E-3"/>
                  <c:y val="3.90967071354669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FA-4F6B-8158-239FC6D86013}"/>
                </c:ext>
              </c:extLst>
            </c:dLbl>
            <c:dLbl>
              <c:idx val="2"/>
              <c:layout>
                <c:manualLayout>
                  <c:x val="-3.6427408882333304E-3"/>
                  <c:y val="-1.852325697820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FA-4F6B-8158-239FC6D86013}"/>
                </c:ext>
              </c:extLst>
            </c:dLbl>
            <c:dLbl>
              <c:idx val="3"/>
              <c:layout>
                <c:manualLayout>
                  <c:x val="-5.8775131106581042E-3"/>
                  <c:y val="-4.279182274887994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FA-4F6B-8158-239FC6D86013}"/>
                </c:ext>
              </c:extLst>
            </c:dLbl>
            <c:dLbl>
              <c:idx val="4"/>
              <c:layout>
                <c:manualLayout>
                  <c:x val="-6.521515962214691E-3"/>
                  <c:y val="-1.3356054983320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FA-4F6B-8158-239FC6D86013}"/>
                </c:ext>
              </c:extLst>
            </c:dLbl>
            <c:dLbl>
              <c:idx val="5"/>
              <c:layout>
                <c:manualLayout>
                  <c:x val="-2.6768206185754078E-3"/>
                  <c:y val="-4.43096014201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FA-4F6B-8158-239FC6D86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ПДФО</c:v>
                </c:pt>
                <c:pt idx="1">
                  <c:v>Податок на прибуток підприємств</c:v>
                </c:pt>
                <c:pt idx="2">
                  <c:v>акцизний податок</c:v>
                </c:pt>
                <c:pt idx="3">
                  <c:v>плата за землю</c:v>
                </c:pt>
                <c:pt idx="4">
                  <c:v>єдиний податок</c:v>
                </c:pt>
                <c:pt idx="5">
                  <c:v>інші надходження</c:v>
                </c:pt>
              </c:strCache>
            </c:strRef>
          </c:cat>
          <c:val>
            <c:numRef>
              <c:f>Лист1!$B$2:$B$7</c:f>
            </c:numRef>
          </c:val>
          <c:extLst>
            <c:ext xmlns:c16="http://schemas.microsoft.com/office/drawing/2014/chart" uri="{C3380CC4-5D6E-409C-BE32-E72D297353CC}">
              <c16:uniqueId val="{00000000-5EFE-1A4C-9056-B145E24C9F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Проект 2019</c:v>
                </c:pt>
              </c:strCache>
            </c:strRef>
          </c:tx>
          <c:explosion val="11"/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0FA-4F6B-8158-239FC6D86013}"/>
              </c:ext>
            </c:extLst>
          </c:dPt>
          <c:dLbls>
            <c:dLbl>
              <c:idx val="0"/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6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FA-4F6B-8158-239FC6D86013}"/>
                </c:ext>
              </c:extLst>
            </c:dLbl>
            <c:dLbl>
              <c:idx val="1"/>
              <c:layout>
                <c:manualLayout>
                  <c:x val="3.0957837050981069E-2"/>
                  <c:y val="-4.5830956009847282E-2"/>
                </c:manualLayout>
              </c:layout>
              <c:spPr>
                <a:gradFill rotWithShape="1">
                  <a:gsLst>
                    <a:gs pos="0">
                      <a:schemeClr val="accent2">
                        <a:tint val="10000"/>
                        <a:satMod val="300000"/>
                      </a:schemeClr>
                    </a:gs>
                    <a:gs pos="34000">
                      <a:schemeClr val="accent2">
                        <a:tint val="13500"/>
                        <a:satMod val="250000"/>
                      </a:schemeClr>
                    </a:gs>
                    <a:gs pos="100000">
                      <a:schemeClr val="accent2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2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6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FA-4F6B-8158-239FC6D86013}"/>
                </c:ext>
              </c:extLst>
            </c:dLbl>
            <c:dLbl>
              <c:idx val="2"/>
              <c:layout>
                <c:manualLayout>
                  <c:x val="2.2879448815550561E-2"/>
                  <c:y val="-2.1224267294333042E-2"/>
                </c:manualLayout>
              </c:layout>
              <c:spPr>
                <a:gradFill flip="none" rotWithShape="1">
                  <a:gsLst>
                    <a:gs pos="0">
                      <a:schemeClr val="accent3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accent3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accent3">
                        <a:lumMod val="50000"/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6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FA-4F6B-8158-239FC6D86013}"/>
                </c:ext>
              </c:extLst>
            </c:dLbl>
            <c:dLbl>
              <c:idx val="3"/>
              <c:layout>
                <c:manualLayout>
                  <c:x val="4.9722421833796861E-2"/>
                  <c:y val="1.304197015618022E-2"/>
                </c:manualLayout>
              </c:layout>
              <c:spPr>
                <a:gradFill rotWithShape="1">
                  <a:gsLst>
                    <a:gs pos="0">
                      <a:schemeClr val="accent4">
                        <a:tint val="10000"/>
                        <a:satMod val="300000"/>
                      </a:schemeClr>
                    </a:gs>
                    <a:gs pos="34000">
                      <a:schemeClr val="accent4">
                        <a:tint val="13500"/>
                        <a:satMod val="250000"/>
                      </a:schemeClr>
                    </a:gs>
                    <a:gs pos="100000">
                      <a:schemeClr val="accent4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4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6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FA-4F6B-8158-239FC6D86013}"/>
                </c:ext>
              </c:extLst>
            </c:dLbl>
            <c:dLbl>
              <c:idx val="4"/>
              <c:spPr>
                <a:gradFill rotWithShape="1">
                  <a:gsLst>
                    <a:gs pos="0">
                      <a:schemeClr val="accent3">
                        <a:tint val="10000"/>
                        <a:satMod val="300000"/>
                      </a:schemeClr>
                    </a:gs>
                    <a:gs pos="34000">
                      <a:schemeClr val="accent3">
                        <a:tint val="13500"/>
                        <a:satMod val="250000"/>
                      </a:schemeClr>
                    </a:gs>
                    <a:gs pos="100000">
                      <a:schemeClr val="accent3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3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6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FA-4F6B-8158-239FC6D86013}"/>
                </c:ext>
              </c:extLst>
            </c:dLbl>
            <c:dLbl>
              <c:idx val="5"/>
              <c:layout>
                <c:manualLayout>
                  <c:x val="1.0317822883926424E-3"/>
                  <c:y val="5.9921464886865887E-2"/>
                </c:manualLayout>
              </c:layout>
              <c:spPr>
                <a:gradFill rotWithShape="1">
                  <a:gsLst>
                    <a:gs pos="0">
                      <a:schemeClr val="accent6">
                        <a:tint val="10000"/>
                        <a:satMod val="300000"/>
                      </a:schemeClr>
                    </a:gs>
                    <a:gs pos="34000">
                      <a:schemeClr val="accent6">
                        <a:tint val="13500"/>
                        <a:satMod val="250000"/>
                      </a:schemeClr>
                    </a:gs>
                    <a:gs pos="100000">
                      <a:schemeClr val="accent6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6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6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FA-4F6B-8158-239FC6D86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ПДФО</c:v>
                </c:pt>
                <c:pt idx="1">
                  <c:v>Податок на прибуток підприємств</c:v>
                </c:pt>
                <c:pt idx="2">
                  <c:v>акцизний податок</c:v>
                </c:pt>
                <c:pt idx="3">
                  <c:v>плата за землю</c:v>
                </c:pt>
                <c:pt idx="4">
                  <c:v>єдиний податок</c:v>
                </c:pt>
                <c:pt idx="5">
                  <c:v>інші надходження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20807.998</c:v>
                </c:pt>
                <c:pt idx="1">
                  <c:v>4200</c:v>
                </c:pt>
                <c:pt idx="2">
                  <c:v>1804.99</c:v>
                </c:pt>
                <c:pt idx="3">
                  <c:v>5140.9979999999996</c:v>
                </c:pt>
                <c:pt idx="4">
                  <c:v>5400</c:v>
                </c:pt>
                <c:pt idx="5">
                  <c:v>2790.4140000000007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E-1A4C-9056-B145E24C9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</c:pieChart>
    </c:plotArea>
    <c:legend>
      <c:legendPos val="r"/>
      <c:layout>
        <c:manualLayout>
          <c:xMode val="edge"/>
          <c:yMode val="edge"/>
          <c:x val="0.64500153482025802"/>
          <c:y val="0.11719218097643232"/>
          <c:w val="0.32512533525363679"/>
          <c:h val="0.71515545708977457"/>
        </c:manualLayout>
      </c:layout>
      <c:overlay val="0"/>
      <c:txPr>
        <a:bodyPr rot="0" vert="horz"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9785104986879"/>
          <c:y val="0.20447309165161268"/>
          <c:w val="0.35612245899265188"/>
          <c:h val="0.64464588362336939"/>
        </c:manualLayout>
      </c:layout>
      <c:doughnut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solidFill>
                  <a:schemeClr val="tx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1-2531-4DC2-A8A7-8B3DF55146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solidFill>
                  <a:schemeClr val="tx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3-2531-4DC2-A8A7-8B3DF551464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solidFill>
                  <a:schemeClr val="tx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5-2531-4DC2-A8A7-8B3DF551464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solidFill>
                  <a:schemeClr val="tx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7-2531-4DC2-A8A7-8B3DF551464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solidFill>
                  <a:schemeClr val="tx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9-2531-4DC2-A8A7-8B3DF551464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0000"/>
                      <a:satMod val="160000"/>
                    </a:schemeClr>
                  </a:gs>
                  <a:gs pos="46000">
                    <a:schemeClr val="accent6">
                      <a:tint val="86000"/>
                      <a:satMod val="160000"/>
                    </a:schemeClr>
                  </a:gs>
                  <a:gs pos="100000">
                    <a:schemeClr val="accent6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solidFill>
                  <a:schemeClr val="tx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B-2531-4DC2-A8A7-8B3DF551464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1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1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solidFill>
                  <a:schemeClr val="tx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D-2531-4DC2-A8A7-8B3DF551464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2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2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solidFill>
                  <a:schemeClr val="tx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F-2531-4DC2-A8A7-8B3DF551464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3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3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solidFill>
                  <a:schemeClr val="tx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1-2531-4DC2-A8A7-8B3DF5514643}"/>
              </c:ext>
            </c:extLst>
          </c:dPt>
          <c:dLbls>
            <c:dLbl>
              <c:idx val="0"/>
              <c:layout>
                <c:manualLayout>
                  <c:x val="-0.32187500000000002"/>
                  <c:y val="-8.1302906056793356E-2"/>
                </c:manualLayout>
              </c:layout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9375000000001"/>
                      <c:h val="0.11148420242619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531-4DC2-A8A7-8B3DF5514643}"/>
                </c:ext>
              </c:extLst>
            </c:dLbl>
            <c:dLbl>
              <c:idx val="1"/>
              <c:layout>
                <c:manualLayout>
                  <c:x val="-0.18642843667979003"/>
                  <c:y val="-8.1494385577468187E-2"/>
                </c:manualLayout>
              </c:layout>
              <c:spPr>
                <a:gradFill rotWithShape="1">
                  <a:gsLst>
                    <a:gs pos="0">
                      <a:schemeClr val="accent2">
                        <a:tint val="10000"/>
                        <a:satMod val="300000"/>
                      </a:schemeClr>
                    </a:gs>
                    <a:gs pos="34000">
                      <a:schemeClr val="accent2">
                        <a:tint val="13500"/>
                        <a:satMod val="250000"/>
                      </a:schemeClr>
                    </a:gs>
                    <a:gs pos="100000">
                      <a:schemeClr val="accent2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34374999999999"/>
                      <c:h val="0.130825516297405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531-4DC2-A8A7-8B3DF5514643}"/>
                </c:ext>
              </c:extLst>
            </c:dLbl>
            <c:dLbl>
              <c:idx val="2"/>
              <c:layout>
                <c:manualLayout>
                  <c:x val="-0.24531245898950133"/>
                  <c:y val="2.7164852231369507E-2"/>
                </c:manualLayout>
              </c:layout>
              <c:spPr>
                <a:gradFill rotWithShape="1">
                  <a:gsLst>
                    <a:gs pos="0">
                      <a:schemeClr val="accent3">
                        <a:tint val="10000"/>
                        <a:satMod val="300000"/>
                      </a:schemeClr>
                    </a:gs>
                    <a:gs pos="34000">
                      <a:schemeClr val="accent3">
                        <a:tint val="13500"/>
                        <a:satMod val="250000"/>
                      </a:schemeClr>
                    </a:gs>
                    <a:gs pos="100000">
                      <a:schemeClr val="accent3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21874999999997"/>
                      <c:h val="0.12647915362971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531-4DC2-A8A7-8B3DF5514643}"/>
                </c:ext>
              </c:extLst>
            </c:dLbl>
            <c:dLbl>
              <c:idx val="3"/>
              <c:layout>
                <c:manualLayout>
                  <c:x val="-0.26302083333333331"/>
                  <c:y val="-0.13787680525916726"/>
                </c:manualLayout>
              </c:layout>
              <c:spPr>
                <a:gradFill rotWithShape="1">
                  <a:gsLst>
                    <a:gs pos="0">
                      <a:schemeClr val="accent4">
                        <a:tint val="10000"/>
                        <a:satMod val="300000"/>
                      </a:schemeClr>
                    </a:gs>
                    <a:gs pos="34000">
                      <a:schemeClr val="accent4">
                        <a:tint val="13500"/>
                        <a:satMod val="250000"/>
                      </a:schemeClr>
                    </a:gs>
                    <a:gs pos="100000">
                      <a:schemeClr val="accent4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0625"/>
                      <c:h val="0.161684691237989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531-4DC2-A8A7-8B3DF5514643}"/>
                </c:ext>
              </c:extLst>
            </c:dLbl>
            <c:dLbl>
              <c:idx val="4"/>
              <c:layout>
                <c:manualLayout>
                  <c:x val="0.21833407152230971"/>
                  <c:y val="-0.23987087880544158"/>
                </c:manualLayout>
              </c:layout>
              <c:spPr>
                <a:gradFill rotWithShape="1">
                  <a:gsLst>
                    <a:gs pos="0">
                      <a:schemeClr val="accent5">
                        <a:tint val="10000"/>
                        <a:satMod val="300000"/>
                      </a:schemeClr>
                    </a:gs>
                    <a:gs pos="34000">
                      <a:schemeClr val="accent5">
                        <a:tint val="13500"/>
                        <a:satMod val="250000"/>
                      </a:schemeClr>
                    </a:gs>
                    <a:gs pos="100000">
                      <a:schemeClr val="accent5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677600065616797"/>
                      <c:h val="0.11148420242619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531-4DC2-A8A7-8B3DF5514643}"/>
                </c:ext>
              </c:extLst>
            </c:dLbl>
            <c:dLbl>
              <c:idx val="5"/>
              <c:layout>
                <c:manualLayout>
                  <c:x val="0.1868024934383202"/>
                  <c:y val="-0.15351874848027033"/>
                </c:manualLayout>
              </c:layout>
              <c:spPr>
                <a:gradFill rotWithShape="1">
                  <a:gsLst>
                    <a:gs pos="0">
                      <a:schemeClr val="accent6">
                        <a:tint val="10000"/>
                        <a:satMod val="300000"/>
                      </a:schemeClr>
                    </a:gs>
                    <a:gs pos="34000">
                      <a:schemeClr val="accent6">
                        <a:tint val="13500"/>
                        <a:satMod val="250000"/>
                      </a:schemeClr>
                    </a:gs>
                    <a:gs pos="100000">
                      <a:schemeClr val="accent6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69266732283464"/>
                      <c:h val="0.11148420242619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531-4DC2-A8A7-8B3DF5514643}"/>
                </c:ext>
              </c:extLst>
            </c:dLbl>
            <c:dLbl>
              <c:idx val="6"/>
              <c:layout>
                <c:manualLayout>
                  <c:x val="0.19816691272965881"/>
                  <c:y val="-9.3341132829805509E-2"/>
                </c:manualLayout>
              </c:layout>
              <c:spPr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50516732283464"/>
                      <c:h val="0.11148420242619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531-4DC2-A8A7-8B3DF5514643}"/>
                </c:ext>
              </c:extLst>
            </c:dLbl>
            <c:dLbl>
              <c:idx val="7"/>
              <c:layout>
                <c:manualLayout>
                  <c:x val="0.20073019192913372"/>
                  <c:y val="2.4811912865925385E-6"/>
                </c:manualLayout>
              </c:layout>
              <c:spPr>
                <a:solidFill>
                  <a:schemeClr val="accent2"/>
                </a:solidFill>
                <a:ln w="25400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64066601049866"/>
                      <c:h val="0.11148420242619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531-4DC2-A8A7-8B3DF5514643}"/>
                </c:ext>
              </c:extLst>
            </c:dLbl>
            <c:dLbl>
              <c:idx val="8"/>
              <c:layout>
                <c:manualLayout>
                  <c:x val="0.20368290682414697"/>
                  <c:y val="0.11014992042220635"/>
                </c:manualLayout>
              </c:layout>
              <c:spPr>
                <a:solidFill>
                  <a:schemeClr val="accent3">
                    <a:lumMod val="75000"/>
                    <a:alpha val="42000"/>
                  </a:schemeClr>
                </a:soli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16149934383202"/>
                      <c:h val="0.11148420242619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2531-4DC2-A8A7-8B3DF5514643}"/>
                </c:ext>
              </c:extLst>
            </c:dLbl>
            <c:dLbl>
              <c:idx val="9"/>
              <c:layout>
                <c:manualLayout>
                  <c:x val="0.21106561679790026"/>
                  <c:y val="0.22564253015117985"/>
                </c:manualLayout>
              </c:layout>
              <c:spPr>
                <a:solidFill>
                  <a:schemeClr val="accent4"/>
                </a:solidFill>
                <a:ln w="25400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19791666666668"/>
                      <c:h val="0.11148420242619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2531-4DC2-A8A7-8B3DF5514643}"/>
                </c:ext>
              </c:extLst>
            </c:dLbl>
            <c:dLbl>
              <c:idx val="10"/>
              <c:layout>
                <c:manualLayout>
                  <c:x val="1.9353018372703413E-2"/>
                  <c:y val="0.29475577120815349"/>
                </c:manualLayout>
              </c:layout>
              <c:spPr>
                <a:solidFill>
                  <a:schemeClr val="accent5">
                    <a:lumMod val="40000"/>
                    <a:lumOff val="60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31-4DC2-A8A7-8B3DF5514643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Лист1!$A$13:$A$23</c:f>
              <c:strCache>
                <c:ptCount val="11"/>
                <c:pt idx="0">
                  <c:v>освіта</c:v>
                </c:pt>
                <c:pt idx="1">
                  <c:v>соцзахист</c:v>
                </c:pt>
                <c:pt idx="2">
                  <c:v>охорона здоров'я</c:v>
                </c:pt>
                <c:pt idx="3">
                  <c:v>транспортна інфраструктура</c:v>
                </c:pt>
                <c:pt idx="4">
                  <c:v>Інші </c:v>
                </c:pt>
                <c:pt idx="5">
                  <c:v>ЖКГ</c:v>
                </c:pt>
                <c:pt idx="6">
                  <c:v>державне управління</c:v>
                </c:pt>
                <c:pt idx="7">
                  <c:v>обслуговуваня боргу</c:v>
                </c:pt>
                <c:pt idx="8">
                  <c:v>культура і мистецтво</c:v>
                </c:pt>
                <c:pt idx="9">
                  <c:v>фізична культура і спорт</c:v>
                </c:pt>
                <c:pt idx="10">
                  <c:v>зв’язок, телекомунікації та інформатика</c:v>
                </c:pt>
              </c:strCache>
            </c:strRef>
          </c:cat>
          <c:val>
            <c:numRef>
              <c:f>Лист1!$B$13:$B$23</c:f>
              <c:numCache>
                <c:formatCode>#\ ##0.0</c:formatCode>
                <c:ptCount val="11"/>
                <c:pt idx="0">
                  <c:v>16050</c:v>
                </c:pt>
                <c:pt idx="1">
                  <c:v>10780</c:v>
                </c:pt>
                <c:pt idx="2">
                  <c:v>10500</c:v>
                </c:pt>
                <c:pt idx="3">
                  <c:v>7000</c:v>
                </c:pt>
                <c:pt idx="4">
                  <c:v>1210.9000000000015</c:v>
                </c:pt>
                <c:pt idx="5">
                  <c:v>3200</c:v>
                </c:pt>
                <c:pt idx="6">
                  <c:v>1710</c:v>
                </c:pt>
                <c:pt idx="7">
                  <c:v>1200</c:v>
                </c:pt>
                <c:pt idx="8">
                  <c:v>1140</c:v>
                </c:pt>
                <c:pt idx="9">
                  <c:v>650</c:v>
                </c:pt>
                <c:pt idx="10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9-FC41-9B13-00DACE1E0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5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05437992125984"/>
          <c:y val="0.16930832260474135"/>
          <c:w val="0.31342872375328079"/>
          <c:h val="0.63545464008969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1-24F1-4279-ABE5-CEA466F229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3-24F1-4279-ABE5-CEA466F229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5-24F1-4279-ABE5-CEA466F229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7-24F1-4279-ABE5-CEA466F229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9-24F1-4279-ABE5-CEA466F229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4F1-4279-ABE5-CEA466F229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D-24F1-4279-ABE5-CEA466F2293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4F1-4279-ABE5-CEA466F2293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1-24F1-4279-ABE5-CEA466F2293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4F1-4279-ABE5-CEA466F2293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5-24F1-4279-ABE5-CEA466F22930}"/>
              </c:ext>
            </c:extLst>
          </c:dPt>
          <c:dLbls>
            <c:dLbl>
              <c:idx val="0"/>
              <c:layout>
                <c:manualLayout>
                  <c:x val="-0.36354162565616799"/>
                  <c:y val="4.85738317253471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7F9E70-8A79-48C4-8A94-A1B554C10A7F}" type="CATEGORYNAME">
                      <a:rPr lang="ru-RU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</a:defRPr>
                    </a:pPr>
                    <a:fld id="{FD7797C5-8212-43BF-BD92-1363D0720CF9}" type="VALUE">
                      <a:rPr lang="ru-RU" baseline="0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[VALUE]</a:t>
                    </a:fld>
                    <a:r>
                      <a:rPr lang="ru-RU" baseline="0" dirty="0"/>
                      <a:t>; </a:t>
                    </a:r>
                    <a:fld id="{76A1B6FC-2F8B-4E94-A289-08F8430BE174}" type="PERCENTAGE">
                      <a:rPr lang="ru-RU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19069881889761"/>
                      <c:h val="7.76336545314678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F1-4279-ABE5-CEA466F22930}"/>
                </c:ext>
              </c:extLst>
            </c:dLbl>
            <c:dLbl>
              <c:idx val="1"/>
              <c:layout>
                <c:manualLayout>
                  <c:x val="-0.20833329232283465"/>
                  <c:y val="-8.76440045324490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EA486A-D663-4A1F-818B-5B1A5C02ACEF}" type="CATEGORYNAME">
                      <a:rPr lang="ru-RU" sz="1300"/>
                      <a:pPr>
                        <a:defRPr sz="1300"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sz="1300" baseline="0" dirty="0"/>
                      <a:t>; </a:t>
                    </a:r>
                  </a:p>
                  <a:p>
                    <a:pPr>
                      <a:defRPr sz="1300">
                        <a:solidFill>
                          <a:schemeClr val="dk1"/>
                        </a:solidFill>
                      </a:defRPr>
                    </a:pPr>
                    <a:fld id="{A0CA72D6-FC00-45BF-B427-F87F6FB09A23}" type="VALUE">
                      <a:rPr lang="ru-RU" sz="1300" baseline="0" smtClean="0"/>
                      <a:pPr>
                        <a:defRPr sz="1300">
                          <a:solidFill>
                            <a:schemeClr val="dk1"/>
                          </a:solidFill>
                        </a:defRPr>
                      </a:pPr>
                      <a:t>[VALUE]</a:t>
                    </a:fld>
                    <a:r>
                      <a:rPr lang="ru-RU" sz="1300" baseline="0" dirty="0"/>
                      <a:t>; </a:t>
                    </a:r>
                    <a:fld id="{1DC6A8A9-C7F4-4FE1-BC69-CC9ED4343048}" type="PERCENTAGE">
                      <a:rPr lang="ru-RU" sz="1300" baseline="0"/>
                      <a:pPr>
                        <a:defRPr sz="1300"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sz="1300" baseline="0" dirty="0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10000"/>
                        <a:satMod val="300000"/>
                      </a:schemeClr>
                    </a:gs>
                    <a:gs pos="34000">
                      <a:schemeClr val="accent2">
                        <a:tint val="13500"/>
                        <a:satMod val="250000"/>
                      </a:schemeClr>
                    </a:gs>
                    <a:gs pos="100000">
                      <a:schemeClr val="accent2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22399934383202"/>
                      <c:h val="8.84888499692193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F1-4279-ABE5-CEA466F22930}"/>
                </c:ext>
              </c:extLst>
            </c:dLbl>
            <c:dLbl>
              <c:idx val="2"/>
              <c:layout>
                <c:manualLayout>
                  <c:x val="-0.24287052985564306"/>
                  <c:y val="7.39175319105629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44AB85-DC67-4514-9C24-2E4DDF45EA6F}" type="CATEGORYNAME">
                      <a:rPr lang="ru-RU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</a:defRPr>
                    </a:pPr>
                    <a:fld id="{9697A7EA-AFB6-4F42-A6C4-CA61C9750D35}" type="VALUE">
                      <a:rPr lang="ru-RU" baseline="0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[VALUE]</a:t>
                    </a:fld>
                    <a:r>
                      <a:rPr lang="ru-RU" baseline="0" dirty="0"/>
                      <a:t>; </a:t>
                    </a:r>
                    <a:fld id="{75D0DD8D-E7D7-484D-9EE8-7692BDF1D694}" type="PERCENTAGE">
                      <a:rPr lang="ru-RU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gradFill rotWithShape="1">
                  <a:gsLst>
                    <a:gs pos="0">
                      <a:schemeClr val="accent3">
                        <a:tint val="10000"/>
                        <a:satMod val="300000"/>
                      </a:schemeClr>
                    </a:gs>
                    <a:gs pos="34000">
                      <a:schemeClr val="accent3">
                        <a:tint val="13500"/>
                        <a:satMod val="250000"/>
                      </a:schemeClr>
                    </a:gs>
                    <a:gs pos="100000">
                      <a:schemeClr val="accent3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75319881889762"/>
                      <c:h val="9.61339487016435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F1-4279-ABE5-CEA466F22930}"/>
                </c:ext>
              </c:extLst>
            </c:dLbl>
            <c:dLbl>
              <c:idx val="3"/>
              <c:layout>
                <c:manualLayout>
                  <c:x val="-0.32338229986876643"/>
                  <c:y val="-9.50357577235053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496FA2-15E4-4413-860A-539401513E05}" type="CATEGORYNAME">
                      <a:rPr lang="ru-RU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</a:defRPr>
                    </a:pPr>
                    <a:r>
                      <a:rPr lang="ru-RU" baseline="0" dirty="0"/>
                      <a:t> </a:t>
                    </a:r>
                    <a:fld id="{8803BF60-93E5-483A-9F3C-C0015B6C0D40}" type="VALUE">
                      <a:rPr lang="ru-RU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[VALUE]</a:t>
                    </a:fld>
                    <a:r>
                      <a:rPr lang="ru-RU" baseline="0" dirty="0"/>
                      <a:t>; </a:t>
                    </a:r>
                    <a:fld id="{79501CA8-D21F-4DD3-A294-3AE6439F51FC}" type="PERCENTAGE">
                      <a:rPr lang="ru-RU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gradFill rotWithShape="1">
                  <a:gsLst>
                    <a:gs pos="0">
                      <a:schemeClr val="accent4">
                        <a:tint val="10000"/>
                        <a:satMod val="300000"/>
                      </a:schemeClr>
                    </a:gs>
                    <a:gs pos="34000">
                      <a:schemeClr val="accent4">
                        <a:tint val="13500"/>
                        <a:satMod val="250000"/>
                      </a:schemeClr>
                    </a:gs>
                    <a:gs pos="100000">
                      <a:schemeClr val="accent4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82094816272965"/>
                      <c:h val="8.979823152007657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4F1-4279-ABE5-CEA466F22930}"/>
                </c:ext>
              </c:extLst>
            </c:dLbl>
            <c:dLbl>
              <c:idx val="4"/>
              <c:layout>
                <c:manualLayout>
                  <c:x val="0.18958333333333319"/>
                  <c:y val="-0.191851308995849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0D8C74-99C7-48BE-8389-4C41FD7EF84A}" type="CATEGORYNAME">
                      <a:rPr lang="ru-RU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;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</a:defRPr>
                    </a:pPr>
                    <a:r>
                      <a:rPr lang="ru-RU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fld id="{5728F081-141A-47FB-9F48-3C583E9AFBF5}" type="VALUE">
                      <a:rPr lang="ru-RU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[VALUE]</a:t>
                    </a:fld>
                    <a:r>
                      <a:rPr lang="ru-RU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; </a:t>
                    </a:r>
                    <a:fld id="{B5FCD4B9-41B3-44C1-BDDE-3FF5648EC243}" type="PERCENTAGE">
                      <a:rPr lang="ru-RU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baseline="0" dirty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gradFill rotWithShape="1">
                  <a:gsLst>
                    <a:gs pos="0">
                      <a:schemeClr val="accent5">
                        <a:tint val="10000"/>
                        <a:satMod val="300000"/>
                      </a:schemeClr>
                    </a:gs>
                    <a:gs pos="34000">
                      <a:schemeClr val="accent5">
                        <a:tint val="13500"/>
                        <a:satMod val="250000"/>
                      </a:schemeClr>
                    </a:gs>
                    <a:gs pos="100000">
                      <a:schemeClr val="accent5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57611548556431"/>
                      <c:h val="7.2902985702564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4F1-4279-ABE5-CEA466F22930}"/>
                </c:ext>
              </c:extLst>
            </c:dLbl>
            <c:dLbl>
              <c:idx val="5"/>
              <c:layout>
                <c:manualLayout>
                  <c:x val="0.18125004101049869"/>
                  <c:y val="-0.159802032536352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00454E-9B8F-4776-8495-4C36C1CAF413}" type="CATEGORYNAME">
                      <a:rPr lang="ru-RU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; 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</a:defRPr>
                    </a:pPr>
                    <a:fld id="{56C9F8AB-270D-484D-85DF-E465E051AE49}" type="VALUE">
                      <a:rPr lang="ru-RU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[VALUE]</a:t>
                    </a:fld>
                    <a:r>
                      <a:rPr lang="ru-RU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; </a:t>
                    </a:r>
                    <a:fld id="{FDDEA027-69A7-4E36-AA25-9CAAE2B097C8}" type="PERCENTAGE">
                      <a:rPr lang="ru-RU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baseline="0" dirty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gradFill rotWithShape="1">
                  <a:gsLst>
                    <a:gs pos="0">
                      <a:schemeClr val="accent6">
                        <a:tint val="10000"/>
                        <a:satMod val="300000"/>
                      </a:schemeClr>
                    </a:gs>
                    <a:gs pos="34000">
                      <a:schemeClr val="accent6">
                        <a:tint val="13500"/>
                        <a:satMod val="250000"/>
                      </a:schemeClr>
                    </a:gs>
                    <a:gs pos="100000">
                      <a:schemeClr val="accent6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73236548556429"/>
                      <c:h val="7.71267971569425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4F1-4279-ABE5-CEA466F22930}"/>
                </c:ext>
              </c:extLst>
            </c:dLbl>
            <c:dLbl>
              <c:idx val="6"/>
              <c:layout>
                <c:manualLayout>
                  <c:x val="0.18020833333333333"/>
                  <c:y val="-8.52178574456251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55D05B-7A4C-405B-A2CE-B95CBCC21B96}" type="CATEGORYNAME">
                      <a:rPr lang="ru-RU" dirty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</a:defRPr>
                    </a:pPr>
                    <a:fld id="{5E0989D7-4E92-43EC-98EF-6B017423B637}" type="VALUE">
                      <a:rPr lang="ru-RU" baseline="0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[VALUE]</a:t>
                    </a:fld>
                    <a:r>
                      <a:rPr lang="ru-RU" baseline="0" dirty="0"/>
                      <a:t>; </a:t>
                    </a:r>
                    <a:fld id="{FDCEF249-2232-4D2E-AC1F-CB35BD216FD9}" type="PERCENTAGE">
                      <a:rPr lang="ru-RU" baseline="0" dirty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gradFill flip="none" rotWithShape="1">
                  <a:gsLst>
                    <a:gs pos="0">
                      <a:schemeClr val="accent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75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9050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4F1-4279-ABE5-CEA466F22930}"/>
                </c:ext>
              </c:extLst>
            </c:dLbl>
            <c:dLbl>
              <c:idx val="7"/>
              <c:layout>
                <c:manualLayout>
                  <c:x val="0.19218750000000001"/>
                  <c:y val="-1.53024852620893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AD3C3D-61A8-414D-A6BD-4A494C7A8342}" type="CATEGORYNAME">
                      <a:rPr lang="ru-RU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</a:defRPr>
                    </a:pPr>
                    <a:fld id="{5E7EEF86-BFA4-43CB-977E-F2228320DFFE}" type="VALUE">
                      <a:rPr lang="ru-RU" baseline="0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[VALUE]</a:t>
                    </a:fld>
                    <a:r>
                      <a:rPr lang="ru-RU" baseline="0" dirty="0"/>
                      <a:t>; </a:t>
                    </a:r>
                    <a:fld id="{97057F65-6284-4F3D-BB0A-D229753270AB}" type="PERCENTAGE">
                      <a:rPr lang="ru-RU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gradFill flip="none" rotWithShape="1">
                  <a:gsLst>
                    <a:gs pos="0">
                      <a:schemeClr val="accent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17511482939633"/>
                      <c:h val="9.02432738796962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4F1-4279-ABE5-CEA466F22930}"/>
                </c:ext>
              </c:extLst>
            </c:dLbl>
            <c:dLbl>
              <c:idx val="8"/>
              <c:layout>
                <c:manualLayout>
                  <c:x val="0.18593758202099739"/>
                  <c:y val="6.91365756200888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C1F76A-4A90-4A27-948D-C7F751B38D32}" type="CATEGORYNAME">
                      <a:rPr lang="ru-RU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</a:defRPr>
                    </a:pPr>
                    <a:r>
                      <a:rPr lang="ru-RU" baseline="0" dirty="0"/>
                      <a:t> </a:t>
                    </a:r>
                    <a:fld id="{BE8D79C4-1D15-4B9C-8975-B563AE31FA62}" type="VALUE">
                      <a:rPr lang="ru-RU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[VALUE]</a:t>
                    </a:fld>
                    <a:r>
                      <a:rPr lang="ru-RU" baseline="0" dirty="0"/>
                      <a:t>; </a:t>
                    </a:r>
                    <a:fld id="{BA681B82-66A5-41DA-8263-CED20B58EB74}" type="PERCENTAGE">
                      <a:rPr lang="ru-RU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gradFill flip="none" rotWithShape="1">
                  <a:gsLst>
                    <a:gs pos="0">
                      <a:schemeClr val="accent3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accent3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accent3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73236548556431"/>
                      <c:h val="8.979823152007657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4F1-4279-ABE5-CEA466F22930}"/>
                </c:ext>
              </c:extLst>
            </c:dLbl>
            <c:dLbl>
              <c:idx val="9"/>
              <c:layout>
                <c:manualLayout>
                  <c:x val="0.19062499999999999"/>
                  <c:y val="0.166024790520222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2C5FAB-9827-4CC0-8AA3-3779917F531A}" type="CATEGORYNAME">
                      <a:rPr lang="ru-RU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</a:defRPr>
                    </a:pPr>
                    <a:fld id="{403297F6-9AC0-46C5-891F-6F3443013276}" type="VALUE">
                      <a:rPr lang="ru-RU" baseline="0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[VALUE]</a:t>
                    </a:fld>
                    <a:r>
                      <a:rPr lang="ru-RU" baseline="0" dirty="0"/>
                      <a:t>; 0%</a:t>
                    </a:r>
                  </a:p>
                </c:rich>
              </c:tx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36778215223098"/>
                      <c:h val="0.101962808508685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4F1-4279-ABE5-CEA466F22930}"/>
                </c:ext>
              </c:extLst>
            </c:dLbl>
            <c:dLbl>
              <c:idx val="10"/>
              <c:layout>
                <c:manualLayout>
                  <c:x val="0.15468749999999992"/>
                  <c:y val="0.302873095163440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B64323-A207-4E4C-8A3E-7A39283716C6}" type="CATEGORYNAME">
                      <a:rPr lang="ru-RU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</a:defRPr>
                    </a:pPr>
                    <a:r>
                      <a:rPr lang="ru-RU" baseline="0" dirty="0"/>
                      <a:t> 1 443,2; </a:t>
                    </a:r>
                    <a:r>
                      <a:rPr lang="ru-RU" baseline="0"/>
                      <a:t>3%</a:t>
                    </a:r>
                  </a:p>
                </c:rich>
              </c:tx>
              <c:spPr>
                <a:gradFill flip="none" rotWithShape="1">
                  <a:gsLst>
                    <a:gs pos="0">
                      <a:schemeClr val="accent5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5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5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7011154855643"/>
                      <c:h val="8.768632579288757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4F1-4279-ABE5-CEA466F22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освіта</c:v>
                </c:pt>
                <c:pt idx="1">
                  <c:v>охорона здоров'я</c:v>
                </c:pt>
                <c:pt idx="2">
                  <c:v>соцзахист</c:v>
                </c:pt>
                <c:pt idx="3">
                  <c:v>транспортна інфраструктура</c:v>
                </c:pt>
                <c:pt idx="4">
                  <c:v>ЖКГ</c:v>
                </c:pt>
                <c:pt idx="5">
                  <c:v>державне управління</c:v>
                </c:pt>
                <c:pt idx="6">
                  <c:v>культура і мистецтво</c:v>
                </c:pt>
                <c:pt idx="7">
                  <c:v>фізична культура і спорт</c:v>
                </c:pt>
                <c:pt idx="8">
                  <c:v>обслуговування боргу</c:v>
                </c:pt>
                <c:pt idx="9">
                  <c:v>зв’язок, телекомунікації та інформатика</c:v>
                </c:pt>
                <c:pt idx="10">
                  <c:v>інші</c:v>
                </c:pt>
              </c:strCache>
            </c:strRef>
          </c:cat>
          <c:val>
            <c:numRef>
              <c:f>Лист1!$B$2:$B$13</c:f>
              <c:numCache>
                <c:formatCode>#\ ##0.0</c:formatCode>
                <c:ptCount val="11"/>
                <c:pt idx="0">
                  <c:v>17483.98</c:v>
                </c:pt>
                <c:pt idx="1">
                  <c:v>10687.367</c:v>
                </c:pt>
                <c:pt idx="2">
                  <c:v>8793.8279999999995</c:v>
                </c:pt>
                <c:pt idx="3">
                  <c:v>7106.1549999999997</c:v>
                </c:pt>
                <c:pt idx="4">
                  <c:v>4175.1009999999997</c:v>
                </c:pt>
                <c:pt idx="5">
                  <c:v>1591.867</c:v>
                </c:pt>
                <c:pt idx="6">
                  <c:v>1380.741</c:v>
                </c:pt>
                <c:pt idx="7">
                  <c:v>752.62400000000002</c:v>
                </c:pt>
                <c:pt idx="8">
                  <c:v>1279.4000000000001</c:v>
                </c:pt>
                <c:pt idx="9">
                  <c:v>270</c:v>
                </c:pt>
                <c:pt idx="10">
                  <c:v>1330.4390000000078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28-584B-B764-958BCB8CC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  <c:holeSize val="57"/>
      </c:doughnutChart>
      <c:spPr>
        <a:noFill/>
        <a:ln>
          <a:noFill/>
        </a:ln>
        <a:effectLst>
          <a:glow rad="50800"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8520314080333"/>
          <c:y val="0.3435522018081073"/>
          <c:w val="0.66011333337986788"/>
          <c:h val="0.53779629629629622"/>
        </c:manualLayout>
      </c:layout>
      <c:pie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1-D838-4B5A-BE12-452BFF93E77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3-D838-4B5A-BE12-452BFF93E77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5-D838-4B5A-BE12-452BFF93E77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7-D838-4B5A-BE12-452BFF93E77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9-D838-4B5A-BE12-452BFF93E77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0000"/>
                      <a:satMod val="160000"/>
                    </a:schemeClr>
                  </a:gs>
                  <a:gs pos="46000">
                    <a:schemeClr val="accent6">
                      <a:tint val="86000"/>
                      <a:satMod val="160000"/>
                    </a:schemeClr>
                  </a:gs>
                  <a:gs pos="100000">
                    <a:schemeClr val="accent6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B-D838-4B5A-BE12-452BFF93E77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1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1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D-D838-4B5A-BE12-452BFF93E77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2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2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F-D838-4B5A-BE12-452BFF93E775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3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3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1-D838-4B5A-BE12-452BFF93E775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4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4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3-D838-4B5A-BE12-452BFF93E775}"/>
              </c:ext>
            </c:extLst>
          </c:dPt>
          <c:dLbls>
            <c:dLbl>
              <c:idx val="0"/>
              <c:layout>
                <c:manualLayout>
                  <c:x val="-0.24252183504786717"/>
                  <c:y val="6.71482939632546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66,8%</a:t>
                    </a:r>
                  </a:p>
                </c:rich>
              </c:tx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38-4B5A-BE12-452BFF93E77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33,2%</a:t>
                    </a:r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10000"/>
                        <a:satMod val="300000"/>
                      </a:schemeClr>
                    </a:gs>
                    <a:gs pos="34000">
                      <a:schemeClr val="accent2">
                        <a:tint val="13500"/>
                        <a:satMod val="250000"/>
                      </a:schemeClr>
                    </a:gs>
                    <a:gs pos="100000">
                      <a:schemeClr val="accent2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2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38-4B5A-BE12-452BFF93E775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Лист1!$A$13:$A$14</c:f>
              <c:strCache>
                <c:ptCount val="2"/>
                <c:pt idx="0">
                  <c:v>Поточні видатки</c:v>
                </c:pt>
                <c:pt idx="1">
                  <c:v>Капітальні видатки</c:v>
                </c:pt>
              </c:strCache>
            </c:strRef>
          </c:cat>
          <c:val>
            <c:numRef>
              <c:f>Лист1!$B$13:$B$14</c:f>
              <c:numCache>
                <c:formatCode>#,##0.0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3-FB40-9228-DC193FBFF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28234908136483"/>
          <c:y val="0.26125254708106566"/>
          <c:w val="0.30826763451443567"/>
          <c:h val="0.61368098801620341"/>
        </c:manualLayout>
      </c:layout>
      <c:pie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1-B293-4330-97D0-1B48804DD81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3-B293-4330-97D0-1B48804DD81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5-B293-4330-97D0-1B48804DD81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7-B293-4330-97D0-1B48804DD81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9-B293-4330-97D0-1B48804DD81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0000"/>
                      <a:satMod val="160000"/>
                    </a:schemeClr>
                  </a:gs>
                  <a:gs pos="46000">
                    <a:schemeClr val="accent6">
                      <a:tint val="86000"/>
                      <a:satMod val="160000"/>
                    </a:schemeClr>
                  </a:gs>
                  <a:gs pos="100000">
                    <a:schemeClr val="accent6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B-B293-4330-97D0-1B48804DD81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1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1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D-B293-4330-97D0-1B48804DD81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2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2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F-B293-4330-97D0-1B48804DD81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3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3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1-B293-4330-97D0-1B48804DD810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4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4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3-B293-4330-97D0-1B48804DD810}"/>
              </c:ext>
            </c:extLst>
          </c:dPt>
          <c:dLbls>
            <c:dLbl>
              <c:idx val="0"/>
              <c:layout>
                <c:manualLayout>
                  <c:x val="-8.7680364173228345E-2"/>
                  <c:y val="-5.87180867585945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73,2%</a:t>
                    </a:r>
                  </a:p>
                </c:rich>
              </c:tx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93-4330-97D0-1B48804DD8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26,8%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93-4330-97D0-1B48804DD810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Лист1!$A$13:$A$14</c:f>
              <c:strCache>
                <c:ptCount val="2"/>
                <c:pt idx="0">
                  <c:v>поточні видатки</c:v>
                </c:pt>
                <c:pt idx="1">
                  <c:v>капітальні видатки</c:v>
                </c:pt>
              </c:strCache>
            </c:strRef>
          </c:cat>
          <c:val>
            <c:numRef>
              <c:f>Лист1!$B$13:$B$14</c:f>
              <c:numCache>
                <c:formatCode>#\ ##0.0</c:formatCode>
                <c:ptCount val="2"/>
                <c:pt idx="0">
                  <c:v>40205.4</c:v>
                </c:pt>
                <c:pt idx="1">
                  <c:v>14758.9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2-984D-B0AE-099F2B567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6324639107611"/>
          <c:y val="0.72236054975929698"/>
          <c:w val="0.37690134283169502"/>
          <c:h val="0.27573982100639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5879570411527"/>
          <c:y val="0.19627571913286199"/>
          <c:w val="0.25895442926871604"/>
          <c:h val="0.54766634909492062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E9A-4754-B28B-54645E16BB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E9A-4754-B28B-54645E16BB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E9A-4754-B28B-54645E16BB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E9A-4754-B28B-54645E16BB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E9A-4754-B28B-54645E16BB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E9A-4754-B28B-54645E16BB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E9A-4754-B28B-54645E16BBE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E9A-4754-B28B-54645E16BBE8}"/>
              </c:ext>
            </c:extLst>
          </c:dPt>
          <c:dLbls>
            <c:dLbl>
              <c:idx val="0"/>
              <c:layout>
                <c:manualLayout>
                  <c:x val="-7.9944953573050676E-2"/>
                  <c:y val="0.12078423506994936"/>
                </c:manualLayout>
              </c:layout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9A-4754-B28B-54645E16BBE8}"/>
                </c:ext>
              </c:extLst>
            </c:dLbl>
            <c:dLbl>
              <c:idx val="1"/>
              <c:layout>
                <c:manualLayout>
                  <c:x val="-3.1650865674057463E-2"/>
                  <c:y val="-2.4338698624412989E-2"/>
                </c:manualLayout>
              </c:layout>
              <c:spPr>
                <a:gradFill rotWithShape="1">
                  <a:gsLst>
                    <a:gs pos="0">
                      <a:schemeClr val="accent2">
                        <a:tint val="10000"/>
                        <a:satMod val="300000"/>
                      </a:schemeClr>
                    </a:gs>
                    <a:gs pos="34000">
                      <a:schemeClr val="accent2">
                        <a:tint val="13500"/>
                        <a:satMod val="250000"/>
                      </a:schemeClr>
                    </a:gs>
                    <a:gs pos="100000">
                      <a:schemeClr val="accent2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2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46451480437661E-2"/>
                      <c:h val="9.60529174814889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E9A-4754-B28B-54645E16BBE8}"/>
                </c:ext>
              </c:extLst>
            </c:dLbl>
            <c:dLbl>
              <c:idx val="2"/>
              <c:layout/>
              <c:spPr>
                <a:gradFill rotWithShape="1">
                  <a:gsLst>
                    <a:gs pos="0">
                      <a:schemeClr val="accent5">
                        <a:tint val="10000"/>
                        <a:satMod val="300000"/>
                      </a:schemeClr>
                    </a:gs>
                    <a:gs pos="34000">
                      <a:schemeClr val="accent5">
                        <a:tint val="13500"/>
                        <a:satMod val="250000"/>
                      </a:schemeClr>
                    </a:gs>
                    <a:gs pos="100000">
                      <a:schemeClr val="accent5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5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E9A-4754-B28B-54645E16BBE8}"/>
                </c:ext>
              </c:extLst>
            </c:dLbl>
            <c:dLbl>
              <c:idx val="3"/>
              <c:layout/>
              <c:spPr>
                <a:gradFill rotWithShape="1">
                  <a:gsLst>
                    <a:gs pos="0">
                      <a:schemeClr val="accent4">
                        <a:tint val="10000"/>
                        <a:satMod val="300000"/>
                      </a:schemeClr>
                    </a:gs>
                    <a:gs pos="34000">
                      <a:schemeClr val="accent4">
                        <a:tint val="13500"/>
                        <a:satMod val="250000"/>
                      </a:schemeClr>
                    </a:gs>
                    <a:gs pos="100000">
                      <a:schemeClr val="accent4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4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E9A-4754-B28B-54645E16BBE8}"/>
                </c:ext>
              </c:extLst>
            </c:dLbl>
            <c:dLbl>
              <c:idx val="4"/>
              <c:layout>
                <c:manualLayout>
                  <c:x val="6.3717353525980028E-2"/>
                  <c:y val="-2.7576259004830433E-2"/>
                </c:manualLayout>
              </c:layout>
              <c:spPr>
                <a:gradFill rotWithShape="1">
                  <a:gsLst>
                    <a:gs pos="0">
                      <a:schemeClr val="accent5">
                        <a:tint val="10000"/>
                        <a:satMod val="300000"/>
                      </a:schemeClr>
                    </a:gs>
                    <a:gs pos="34000">
                      <a:schemeClr val="accent5">
                        <a:tint val="13500"/>
                        <a:satMod val="250000"/>
                      </a:schemeClr>
                    </a:gs>
                    <a:gs pos="100000">
                      <a:schemeClr val="accent5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5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E9A-4754-B28B-54645E16BBE8}"/>
                </c:ext>
              </c:extLst>
            </c:dLbl>
            <c:dLbl>
              <c:idx val="5"/>
              <c:layout>
                <c:manualLayout>
                  <c:x val="2.463227237059286E-3"/>
                  <c:y val="-3.9186682043824902E-3"/>
                </c:manualLayout>
              </c:layout>
              <c:spPr>
                <a:gradFill rotWithShape="1">
                  <a:gsLst>
                    <a:gs pos="0">
                      <a:schemeClr val="accent6">
                        <a:tint val="10000"/>
                        <a:satMod val="300000"/>
                      </a:schemeClr>
                    </a:gs>
                    <a:gs pos="34000">
                      <a:schemeClr val="accent6">
                        <a:tint val="13500"/>
                        <a:satMod val="250000"/>
                      </a:schemeClr>
                    </a:gs>
                    <a:gs pos="100000">
                      <a:schemeClr val="accent6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6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E9A-4754-B28B-54645E16BBE8}"/>
                </c:ext>
              </c:extLst>
            </c:dLbl>
            <c:dLbl>
              <c:idx val="6"/>
              <c:layout>
                <c:manualLayout>
                  <c:x val="1.1598854023991649E-2"/>
                  <c:y val="-1.9069180497751928E-2"/>
                </c:manualLayout>
              </c:layout>
              <c:spPr>
                <a:gradFill rotWithShape="1">
                  <a:gsLst>
                    <a:gs pos="0">
                      <a:schemeClr val="dk1">
                        <a:tint val="10000"/>
                        <a:satMod val="300000"/>
                      </a:schemeClr>
                    </a:gs>
                    <a:gs pos="34000">
                      <a:schemeClr val="dk1">
                        <a:tint val="13500"/>
                        <a:satMod val="250000"/>
                      </a:schemeClr>
                    </a:gs>
                    <a:gs pos="100000">
                      <a:schemeClr val="dk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dk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E9A-4754-B28B-54645E16BBE8}"/>
                </c:ext>
              </c:extLst>
            </c:dLbl>
            <c:dLbl>
              <c:idx val="9"/>
              <c:layout>
                <c:manualLayout>
                  <c:x val="2.8678682742782152E-2"/>
                  <c:y val="-4.9513414989792941E-2"/>
                </c:manualLayout>
              </c:layout>
              <c:spPr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9A-4754-B28B-54645E16B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1905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Лист1!$A$13:$A$20</c:f>
              <c:strCache>
                <c:ptCount val="7"/>
                <c:pt idx="0">
                  <c:v>ПДФО</c:v>
                </c:pt>
                <c:pt idx="1">
                  <c:v>Податок на прибуток підприємств</c:v>
                </c:pt>
                <c:pt idx="2">
                  <c:v>Акцизний податок</c:v>
                </c:pt>
                <c:pt idx="3">
                  <c:v>Плата за землю</c:v>
                </c:pt>
                <c:pt idx="4">
                  <c:v>Єдиний податок</c:v>
                </c:pt>
                <c:pt idx="5">
                  <c:v>Адміністративні збори та платежі</c:v>
                </c:pt>
                <c:pt idx="6">
                  <c:v>Інші</c:v>
                </c:pt>
              </c:strCache>
            </c:strRef>
          </c:cat>
          <c:val>
            <c:numRef>
              <c:f>Лист1!$B$13:$B$20</c:f>
              <c:numCache>
                <c:formatCode>#\ ##0.0</c:formatCode>
                <c:ptCount val="7"/>
                <c:pt idx="0">
                  <c:v>18320.168000000001</c:v>
                </c:pt>
                <c:pt idx="1">
                  <c:v>4198.6040000000003</c:v>
                </c:pt>
                <c:pt idx="2">
                  <c:v>1767.962</c:v>
                </c:pt>
                <c:pt idx="3">
                  <c:v>5103.9679999999998</c:v>
                </c:pt>
                <c:pt idx="4">
                  <c:v>5151.0439999999999</c:v>
                </c:pt>
                <c:pt idx="5">
                  <c:v>644.66200000000003</c:v>
                </c:pt>
                <c:pt idx="6">
                  <c:v>3157.6579999999994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5-FF4B-B0EB-7866A660E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311961233254294"/>
          <c:y val="0.17501596215881929"/>
          <c:w val="0.21798826062948384"/>
          <c:h val="0.7804069932641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51682360257801"/>
          <c:y val="0.18500969263927036"/>
          <c:w val="0.26534469211300621"/>
          <c:h val="0.59283346721273411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3B-49B6-B3BD-F73526EB8B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43B-49B6-B3BD-F73526EB8B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43B-49B6-B3BD-F73526EB8B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43B-49B6-B3BD-F73526EB8B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43B-49B6-B3BD-F73526EB8B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43B-49B6-B3BD-F73526EB8BD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43B-49B6-B3BD-F73526EB8BD2}"/>
              </c:ext>
            </c:extLst>
          </c:dPt>
          <c:dLbls>
            <c:dLbl>
              <c:idx val="0"/>
              <c:layout>
                <c:manualLayout>
                  <c:x val="-7.3453682259556854E-2"/>
                  <c:y val="0.11237355276941151"/>
                </c:manualLayout>
              </c:layout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5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3B-49B6-B3BD-F73526EB8BD2}"/>
                </c:ext>
              </c:extLst>
            </c:dLbl>
            <c:dLbl>
              <c:idx val="1"/>
              <c:layout/>
              <c:spPr>
                <a:gradFill rotWithShape="1">
                  <a:gsLst>
                    <a:gs pos="0">
                      <a:schemeClr val="accent2">
                        <a:tint val="10000"/>
                        <a:satMod val="300000"/>
                      </a:schemeClr>
                    </a:gs>
                    <a:gs pos="34000">
                      <a:schemeClr val="accent2">
                        <a:tint val="13500"/>
                        <a:satMod val="250000"/>
                      </a:schemeClr>
                    </a:gs>
                    <a:gs pos="100000">
                      <a:schemeClr val="accent2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2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5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3B-49B6-B3BD-F73526EB8BD2}"/>
                </c:ext>
              </c:extLst>
            </c:dLbl>
            <c:dLbl>
              <c:idx val="2"/>
              <c:layout/>
              <c:spPr>
                <a:gradFill rotWithShape="1">
                  <a:gsLst>
                    <a:gs pos="0">
                      <a:schemeClr val="accent3">
                        <a:tint val="10000"/>
                        <a:satMod val="300000"/>
                      </a:schemeClr>
                    </a:gs>
                    <a:gs pos="34000">
                      <a:schemeClr val="accent3">
                        <a:tint val="13500"/>
                        <a:satMod val="250000"/>
                      </a:schemeClr>
                    </a:gs>
                    <a:gs pos="100000">
                      <a:schemeClr val="accent3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3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5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3B-49B6-B3BD-F73526EB8BD2}"/>
                </c:ext>
              </c:extLst>
            </c:dLbl>
            <c:dLbl>
              <c:idx val="3"/>
              <c:layout/>
              <c:spPr>
                <a:gradFill rotWithShape="1">
                  <a:gsLst>
                    <a:gs pos="0">
                      <a:schemeClr val="accent4">
                        <a:tint val="10000"/>
                        <a:satMod val="300000"/>
                      </a:schemeClr>
                    </a:gs>
                    <a:gs pos="34000">
                      <a:schemeClr val="accent4">
                        <a:tint val="13500"/>
                        <a:satMod val="250000"/>
                      </a:schemeClr>
                    </a:gs>
                    <a:gs pos="100000">
                      <a:schemeClr val="accent4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4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5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43B-49B6-B3BD-F73526EB8BD2}"/>
                </c:ext>
              </c:extLst>
            </c:dLbl>
            <c:dLbl>
              <c:idx val="4"/>
              <c:layout/>
              <c:spPr>
                <a:gradFill rotWithShape="1">
                  <a:gsLst>
                    <a:gs pos="0">
                      <a:schemeClr val="accent5">
                        <a:tint val="10000"/>
                        <a:satMod val="300000"/>
                      </a:schemeClr>
                    </a:gs>
                    <a:gs pos="34000">
                      <a:schemeClr val="accent5">
                        <a:tint val="13500"/>
                        <a:satMod val="250000"/>
                      </a:schemeClr>
                    </a:gs>
                    <a:gs pos="100000">
                      <a:schemeClr val="accent5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5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5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43B-49B6-B3BD-F73526EB8BD2}"/>
                </c:ext>
              </c:extLst>
            </c:dLbl>
            <c:dLbl>
              <c:idx val="5"/>
              <c:layout/>
              <c:spPr>
                <a:gradFill rotWithShape="1">
                  <a:gsLst>
                    <a:gs pos="0">
                      <a:schemeClr val="accent6">
                        <a:tint val="10000"/>
                        <a:satMod val="300000"/>
                      </a:schemeClr>
                    </a:gs>
                    <a:gs pos="34000">
                      <a:schemeClr val="accent6">
                        <a:tint val="13500"/>
                        <a:satMod val="250000"/>
                      </a:schemeClr>
                    </a:gs>
                    <a:gs pos="100000">
                      <a:schemeClr val="accent6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6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5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43B-49B6-B3BD-F73526EB8BD2}"/>
                </c:ext>
              </c:extLst>
            </c:dLbl>
            <c:dLbl>
              <c:idx val="6"/>
              <c:layout>
                <c:manualLayout>
                  <c:x val="1.1117523397188103E-2"/>
                  <c:y val="-2.9966396169233814E-2"/>
                </c:manualLayout>
              </c:layout>
              <c:spPr>
                <a:gradFill rotWithShape="1">
                  <a:gsLst>
                    <a:gs pos="0">
                      <a:schemeClr val="dk1">
                        <a:tint val="10000"/>
                        <a:satMod val="300000"/>
                      </a:schemeClr>
                    </a:gs>
                    <a:gs pos="34000">
                      <a:schemeClr val="dk1">
                        <a:tint val="13500"/>
                        <a:satMod val="250000"/>
                      </a:schemeClr>
                    </a:gs>
                    <a:gs pos="100000">
                      <a:schemeClr val="dk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dk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25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43B-49B6-B3BD-F73526EB8BD2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5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1905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Лист1!$A$13:$A$19</c:f>
              <c:strCache>
                <c:ptCount val="7"/>
                <c:pt idx="0">
                  <c:v>ПДФО</c:v>
                </c:pt>
                <c:pt idx="1">
                  <c:v>Податок на прибуток підприємств</c:v>
                </c:pt>
                <c:pt idx="2">
                  <c:v>Акцизний податок</c:v>
                </c:pt>
                <c:pt idx="3">
                  <c:v>Плата за землю</c:v>
                </c:pt>
                <c:pt idx="4">
                  <c:v>Єдиний податок</c:v>
                </c:pt>
                <c:pt idx="5">
                  <c:v>Адміністративні збори та платежі</c:v>
                </c:pt>
                <c:pt idx="6">
                  <c:v>Інші</c:v>
                </c:pt>
              </c:strCache>
            </c:strRef>
          </c:cat>
          <c:val>
            <c:numRef>
              <c:f>Лист1!$B$13:$B$19</c:f>
              <c:numCache>
                <c:formatCode>#\ ##0.0</c:formatCode>
                <c:ptCount val="7"/>
                <c:pt idx="0">
                  <c:v>16512.120999999999</c:v>
                </c:pt>
                <c:pt idx="1">
                  <c:v>4216.0259999999998</c:v>
                </c:pt>
                <c:pt idx="2">
                  <c:v>1589.5309999999999</c:v>
                </c:pt>
                <c:pt idx="3">
                  <c:v>4675.2250000000004</c:v>
                </c:pt>
                <c:pt idx="4">
                  <c:v>5302.4579999999996</c:v>
                </c:pt>
                <c:pt idx="5">
                  <c:v>614.50300000000004</c:v>
                </c:pt>
                <c:pt idx="6">
                  <c:v>1980.8760000000038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7-8441-B4F0-D7CC24071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47540266837185E-2"/>
          <c:y val="8.1494665713203934E-2"/>
          <c:w val="0.91257611548556428"/>
          <c:h val="0.662723011793166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ПДФО</c:v>
                </c:pt>
              </c:strCache>
            </c:strRef>
          </c:tx>
          <c:spPr>
            <a:ln w="57150"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accent2">
                  <a:lumMod val="75000"/>
                </a:schemeClr>
              </a:solidFill>
              <a:ln w="57150" cap="rnd"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513722220833462E-2"/>
                  <c:y val="-3.6351163690435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5C-4B76-B804-400100B71608}"/>
                </c:ext>
              </c:extLst>
            </c:dLbl>
            <c:dLbl>
              <c:idx val="1"/>
              <c:layout>
                <c:manualLayout>
                  <c:x val="-5.0189498323631447E-2"/>
                  <c:y val="-3.3821211746800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5C-4B76-B804-400100B71608}"/>
                </c:ext>
              </c:extLst>
            </c:dLbl>
            <c:dLbl>
              <c:idx val="2"/>
              <c:layout>
                <c:manualLayout>
                  <c:x val="-4.6616486146610368E-2"/>
                  <c:y val="-3.0757759566152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E5C-4B76-B804-400100B71608}"/>
                </c:ext>
              </c:extLst>
            </c:dLbl>
            <c:dLbl>
              <c:idx val="3"/>
              <c:layout>
                <c:manualLayout>
                  <c:x val="-4.3990435193528861E-2"/>
                  <c:y val="-3.5937084817950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5C-4B76-B804-400100B71608}"/>
                </c:ext>
              </c:extLst>
            </c:dLbl>
            <c:dLbl>
              <c:idx val="4"/>
              <c:layout>
                <c:manualLayout>
                  <c:x val="-3.507037401574805E-2"/>
                  <c:y val="-4.444444444444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5C-4B76-B804-400100B71608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Лист1!$A$6:$A$9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 факт на 01.12.2018</c:v>
                </c:pt>
              </c:strCache>
            </c:strRef>
          </c:cat>
          <c:val>
            <c:numRef>
              <c:f>Лист1!$B$6:$B$9</c:f>
              <c:numCache>
                <c:formatCode>#\ ##0.0</c:formatCode>
                <c:ptCount val="4"/>
                <c:pt idx="0">
                  <c:v>8042.6</c:v>
                </c:pt>
                <c:pt idx="1">
                  <c:v>11085.651</c:v>
                </c:pt>
                <c:pt idx="2">
                  <c:v>14628.16</c:v>
                </c:pt>
                <c:pt idx="3">
                  <c:v>16512.120999999999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F2-C641-8820-EDC85DA61B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6127376"/>
        <c:axId val="426127768"/>
      </c:lineChart>
      <c:catAx>
        <c:axId val="42612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27768"/>
        <c:crosses val="autoZero"/>
        <c:auto val="1"/>
        <c:lblAlgn val="ctr"/>
        <c:lblOffset val="100"/>
        <c:noMultiLvlLbl val="0"/>
      </c:catAx>
      <c:valAx>
        <c:axId val="426127768"/>
        <c:scaling>
          <c:orientation val="minMax"/>
          <c:max val="25000"/>
          <c:min val="5000"/>
        </c:scaling>
        <c:delete val="0"/>
        <c:axPos val="l"/>
        <c:majorGridlines>
          <c:spPr>
            <a:ln w="6350">
              <a:solidFill>
                <a:schemeClr val="tx1">
                  <a:lumMod val="65000"/>
                </a:schemeClr>
              </a:solidFill>
            </a:ln>
          </c:spPr>
        </c:majorGridlines>
        <c:numFmt formatCode="#\ ##0.0" sourceLinked="1"/>
        <c:majorTickMark val="none"/>
        <c:minorTickMark val="none"/>
        <c:tickLblPos val="nextTo"/>
        <c:spPr>
          <a:ln>
            <a:solidFill>
              <a:schemeClr val="tx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426127376"/>
        <c:crosses val="autoZero"/>
        <c:crossBetween val="between"/>
        <c:majorUnit val="3000"/>
        <c:minorUnit val="3000"/>
      </c:valAx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8520314080333"/>
          <c:y val="0.3435522018081073"/>
          <c:w val="0.66011333337986788"/>
          <c:h val="0.53779629629629622"/>
        </c:manualLayout>
      </c:layout>
      <c:pie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1-B525-4192-82B8-56AE2FEA2A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3-B525-4192-82B8-56AE2FEA2AB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5-B525-4192-82B8-56AE2FEA2AB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7-B525-4192-82B8-56AE2FEA2AB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9-B525-4192-82B8-56AE2FEA2AB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0000"/>
                      <a:satMod val="160000"/>
                    </a:schemeClr>
                  </a:gs>
                  <a:gs pos="46000">
                    <a:schemeClr val="accent6">
                      <a:tint val="86000"/>
                      <a:satMod val="160000"/>
                    </a:schemeClr>
                  </a:gs>
                  <a:gs pos="100000">
                    <a:schemeClr val="accent6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B-B525-4192-82B8-56AE2FEA2AB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1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1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D-B525-4192-82B8-56AE2FEA2AB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2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2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F-B525-4192-82B8-56AE2FEA2AB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3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3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1-B525-4192-82B8-56AE2FEA2AB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4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4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3-B525-4192-82B8-56AE2FEA2AB6}"/>
              </c:ext>
            </c:extLst>
          </c:dPt>
          <c:dLbls>
            <c:dLbl>
              <c:idx val="0"/>
              <c:layout>
                <c:manualLayout>
                  <c:x val="-0.25161399211380658"/>
                  <c:y val="1.7148293963254593E-2"/>
                </c:manualLayout>
              </c:layout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5-4192-82B8-56AE2FEA2AB6}"/>
                </c:ext>
              </c:extLst>
            </c:dLbl>
            <c:dLbl>
              <c:idx val="1"/>
              <c:spPr>
                <a:gradFill rotWithShape="1">
                  <a:gsLst>
                    <a:gs pos="0">
                      <a:schemeClr val="accent2">
                        <a:tint val="10000"/>
                        <a:satMod val="300000"/>
                      </a:schemeClr>
                    </a:gs>
                    <a:gs pos="34000">
                      <a:schemeClr val="accent2">
                        <a:tint val="13500"/>
                        <a:satMod val="250000"/>
                      </a:schemeClr>
                    </a:gs>
                    <a:gs pos="100000">
                      <a:schemeClr val="accent2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2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25-4192-82B8-56AE2FEA2AB6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Лист1!$A$13:$A$14</c:f>
              <c:strCache>
                <c:ptCount val="2"/>
                <c:pt idx="0">
                  <c:v>Поточні видатки</c:v>
                </c:pt>
                <c:pt idx="1">
                  <c:v>Капітальні видатки</c:v>
                </c:pt>
              </c:strCache>
            </c:strRef>
          </c:cat>
          <c:val>
            <c:numRef>
              <c:f>Лист1!$B$13:$B$14</c:f>
              <c:numCache>
                <c:formatCode>#,##0.0</c:formatCode>
                <c:ptCount val="2"/>
                <c:pt idx="0">
                  <c:v>38601.300000000003</c:v>
                </c:pt>
                <c:pt idx="1">
                  <c:v>20853.400000000001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4-2A4B-A756-AD42E1040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595885727762897"/>
          <c:y val="0.29412916456446231"/>
          <c:w val="0.30816398504617615"/>
          <c:h val="0.66792676486502689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1-0109-4863-B4AD-A6C8C46D98C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3-0109-4863-B4AD-A6C8C46D98C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5-0109-4863-B4AD-A6C8C46D98C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7-0109-4863-B4AD-A6C8C46D98C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9-0109-4863-B4AD-A6C8C46D98C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0000"/>
                      <a:satMod val="160000"/>
                    </a:schemeClr>
                  </a:gs>
                  <a:gs pos="46000">
                    <a:schemeClr val="accent6">
                      <a:tint val="86000"/>
                      <a:satMod val="160000"/>
                    </a:schemeClr>
                  </a:gs>
                  <a:gs pos="100000">
                    <a:schemeClr val="accent6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B-0109-4863-B4AD-A6C8C46D98C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1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1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D-0109-4863-B4AD-A6C8C46D98C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2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2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0F-0109-4863-B4AD-A6C8C46D98C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3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3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1-0109-4863-B4AD-A6C8C46D98C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4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4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  <c:extLst>
              <c:ext xmlns:c16="http://schemas.microsoft.com/office/drawing/2014/chart" uri="{C3380CC4-5D6E-409C-BE32-E72D297353CC}">
                <c16:uniqueId val="{00000013-0109-4863-B4AD-A6C8C46D98C8}"/>
              </c:ext>
            </c:extLst>
          </c:dPt>
          <c:dLbls>
            <c:dLbl>
              <c:idx val="0"/>
              <c:spPr>
                <a:gradFill rotWithShape="1">
                  <a:gsLst>
                    <a:gs pos="0">
                      <a:schemeClr val="accent1">
                        <a:tint val="10000"/>
                        <a:satMod val="300000"/>
                      </a:schemeClr>
                    </a:gs>
                    <a:gs pos="34000">
                      <a:schemeClr val="accent1">
                        <a:tint val="13500"/>
                        <a:satMod val="250000"/>
                      </a:schemeClr>
                    </a:gs>
                    <a:gs pos="100000">
                      <a:schemeClr val="accent1">
                        <a:tint val="60000"/>
                        <a:satMod val="200000"/>
                      </a:schemeClr>
                    </a:gs>
                  </a:gsLst>
                  <a:path path="circle">
                    <a:fillToRect l="50000" t="155000" r="50000" b="-55000"/>
                  </a:path>
                </a:gradFill>
                <a:ln w="9525" cap="flat" cmpd="sng" algn="ctr">
                  <a:solidFill>
                    <a:schemeClr val="accent1">
                      <a:satMod val="120000"/>
                    </a:schemeClr>
                  </a:solidFill>
                  <a:prstDash val="solid"/>
                </a:ln>
                <a:effectLst>
                  <a:outerShdw blurRad="63500" dist="25400" dir="147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09-4863-B4AD-A6C8C46D98C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09-4863-B4AD-A6C8C46D98C8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Лист1!$A$13:$A$14</c:f>
              <c:strCache>
                <c:ptCount val="2"/>
                <c:pt idx="0">
                  <c:v>поточні видатки</c:v>
                </c:pt>
                <c:pt idx="1">
                  <c:v>капітальні видатки</c:v>
                </c:pt>
              </c:strCache>
            </c:strRef>
          </c:cat>
          <c:val>
            <c:numRef>
              <c:f>Лист1!$B$13:$B$14</c:f>
              <c:numCache>
                <c:formatCode>#\ ##0.0</c:formatCode>
                <c:ptCount val="2"/>
                <c:pt idx="0">
                  <c:v>32438.7</c:v>
                </c:pt>
                <c:pt idx="1">
                  <c:v>11709.1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B-164B-B60C-9C1983CE8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68768891909547"/>
          <c:y val="0.56830235112591299"/>
          <c:w val="0.21472237159965332"/>
          <c:h val="0.42111859884096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94733721642518"/>
          <c:y val="0.20476658476658477"/>
          <c:w val="0.24992122620159976"/>
          <c:h val="0.5285619014190442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2A-4DC9-8203-197A936471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2A-4DC9-8203-197A936471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22A-4DC9-8203-197A936471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22A-4DC9-8203-197A936471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22A-4DC9-8203-197A936471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22A-4DC9-8203-197A936471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22A-4DC9-8203-197A936471E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22A-4DC9-8203-197A936471E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22A-4DC9-8203-197A936471E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22A-4DC9-8203-197A936471E8}"/>
              </c:ext>
            </c:extLst>
          </c:dPt>
          <c:dLbls>
            <c:dLbl>
              <c:idx val="0"/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2A-4DC9-8203-197A936471E8}"/>
                </c:ext>
              </c:extLst>
            </c:dLbl>
            <c:dLbl>
              <c:idx val="1"/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2A-4DC9-8203-197A936471E8}"/>
                </c:ext>
              </c:extLst>
            </c:dLbl>
            <c:dLbl>
              <c:idx val="2"/>
              <c:spPr>
                <a:solidFill>
                  <a:schemeClr val="lt1"/>
                </a:solidFill>
                <a:ln w="127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2A-4DC9-8203-197A936471E8}"/>
                </c:ext>
              </c:extLst>
            </c:dLbl>
            <c:dLbl>
              <c:idx val="3"/>
              <c:spPr>
                <a:solidFill>
                  <a:schemeClr val="lt1"/>
                </a:solidFill>
                <a:ln w="12700" cap="flat" cmpd="sng" algn="ctr">
                  <a:solidFill>
                    <a:schemeClr val="accent4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2A-4DC9-8203-197A936471E8}"/>
                </c:ext>
              </c:extLst>
            </c:dLbl>
            <c:dLbl>
              <c:idx val="4"/>
              <c:layout>
                <c:manualLayout>
                  <c:x val="3.5614055094951767E-2"/>
                  <c:y val="-6.3490949205234921E-3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5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2A-4DC9-8203-197A936471E8}"/>
                </c:ext>
              </c:extLst>
            </c:dLbl>
            <c:dLbl>
              <c:idx val="5"/>
              <c:layout>
                <c:manualLayout>
                  <c:x val="3.1570214897767138E-2"/>
                  <c:y val="1.3063063063063063E-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2A-4DC9-8203-197A936471E8}"/>
                </c:ext>
              </c:extLst>
            </c:dLbl>
            <c:dLbl>
              <c:idx val="6"/>
              <c:layout>
                <c:manualLayout>
                  <c:x val="5.5827249751626436E-4"/>
                  <c:y val="6.4034164034164421E-3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2A-4DC9-8203-197A936471E8}"/>
                </c:ext>
              </c:extLst>
            </c:dLbl>
            <c:dLbl>
              <c:idx val="7"/>
              <c:layout>
                <c:manualLayout>
                  <c:x val="-6.2728205935533594E-3"/>
                  <c:y val="-3.7951829380400808E-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22A-4DC9-8203-197A936471E8}"/>
                </c:ext>
              </c:extLst>
            </c:dLbl>
            <c:dLbl>
              <c:idx val="8"/>
              <c:layout>
                <c:manualLayout>
                  <c:x val="2.3995443408958549E-2"/>
                  <c:y val="-7.1483060054488651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2A-4DC9-8203-197A936471E8}"/>
                </c:ext>
              </c:extLst>
            </c:dLbl>
            <c:dLbl>
              <c:idx val="9"/>
              <c:layout>
                <c:manualLayout>
                  <c:x val="2.8678682742782152E-2"/>
                  <c:y val="-4.9513414989792941E-2"/>
                </c:manualLayout>
              </c:layout>
              <c:spPr>
                <a:solidFill>
                  <a:schemeClr val="tx1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22A-4DC9-8203-197A93647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1905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Лист1!$A$13:$A$22</c:f>
              <c:strCache>
                <c:ptCount val="9"/>
                <c:pt idx="0">
                  <c:v>освіта</c:v>
                </c:pt>
                <c:pt idx="1">
                  <c:v>охорона здоров'я</c:v>
                </c:pt>
                <c:pt idx="2">
                  <c:v>транспортна інфраструктура</c:v>
                </c:pt>
                <c:pt idx="3">
                  <c:v>соцзахист</c:v>
                </c:pt>
                <c:pt idx="4">
                  <c:v>Інші </c:v>
                </c:pt>
                <c:pt idx="5">
                  <c:v>ЖКГ</c:v>
                </c:pt>
                <c:pt idx="6">
                  <c:v>Інші програми та заходи, повязані з економічною діяльністю</c:v>
                </c:pt>
                <c:pt idx="7">
                  <c:v>культура і мистецтво</c:v>
                </c:pt>
                <c:pt idx="8">
                  <c:v>фізична культура і спорт</c:v>
                </c:pt>
              </c:strCache>
            </c:strRef>
          </c:cat>
          <c:val>
            <c:numRef>
              <c:f>Лист1!$B$13:$B$22</c:f>
              <c:numCache>
                <c:formatCode>#,##0.0</c:formatCode>
                <c:ptCount val="9"/>
                <c:pt idx="0">
                  <c:v>15368.811000000002</c:v>
                </c:pt>
                <c:pt idx="1">
                  <c:v>9859.146999999999</c:v>
                </c:pt>
                <c:pt idx="2">
                  <c:v>8919.5429999999997</c:v>
                </c:pt>
                <c:pt idx="3">
                  <c:v>9015.9179999999997</c:v>
                </c:pt>
                <c:pt idx="4">
                  <c:v>7629.1270000000077</c:v>
                </c:pt>
                <c:pt idx="5">
                  <c:v>3809.9740000000002</c:v>
                </c:pt>
                <c:pt idx="6">
                  <c:v>3303.1880000000001</c:v>
                </c:pt>
                <c:pt idx="7">
                  <c:v>980.84699999999998</c:v>
                </c:pt>
                <c:pt idx="8">
                  <c:v>568.18100000000004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0-B64A-80DA-6D0BCE80C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311961233254294"/>
          <c:y val="1.1566798709655853E-2"/>
          <c:w val="0.21798826062948384"/>
          <c:h val="0.94385615671329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6027173556430441"/>
          <c:y val="0.18280197258539757"/>
          <c:w val="0.26291992398582364"/>
          <c:h val="0.5775419826936570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FF-468F-8369-4DC1E6D060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FF-468F-8369-4DC1E6D060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FF-468F-8369-4DC1E6D060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8FF-468F-8369-4DC1E6D060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8FF-468F-8369-4DC1E6D0604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8FF-468F-8369-4DC1E6D0604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8FF-468F-8369-4DC1E6D0604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8FF-468F-8369-4DC1E6D0604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8FF-468F-8369-4DC1E6D0604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8FF-468F-8369-4DC1E6D06043}"/>
              </c:ext>
            </c:extLst>
          </c:dPt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1905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Лист1!$A$13:$A$22</c:f>
              <c:strCache>
                <c:ptCount val="9"/>
                <c:pt idx="0">
                  <c:v>освіта</c:v>
                </c:pt>
                <c:pt idx="1">
                  <c:v>охорона здоров'я</c:v>
                </c:pt>
                <c:pt idx="2">
                  <c:v>транспортна інфраструктура</c:v>
                </c:pt>
                <c:pt idx="3">
                  <c:v>соцзахист</c:v>
                </c:pt>
                <c:pt idx="4">
                  <c:v>Інші </c:v>
                </c:pt>
                <c:pt idx="5">
                  <c:v>ЖКГ</c:v>
                </c:pt>
                <c:pt idx="6">
                  <c:v>Інші програми та заходи, повязані з економічною діяльністю</c:v>
                </c:pt>
                <c:pt idx="7">
                  <c:v>культура і мистецтво</c:v>
                </c:pt>
                <c:pt idx="8">
                  <c:v>фізична культура і спорт</c:v>
                </c:pt>
              </c:strCache>
            </c:strRef>
          </c:cat>
          <c:val>
            <c:numRef>
              <c:f>Лист1!$B$13:$B$22</c:f>
              <c:numCache>
                <c:formatCode>#,##0.0</c:formatCode>
                <c:ptCount val="9"/>
                <c:pt idx="0">
                  <c:v>12345.333999999999</c:v>
                </c:pt>
                <c:pt idx="1">
                  <c:v>8360.2489999999998</c:v>
                </c:pt>
                <c:pt idx="2">
                  <c:v>3312.4989999999998</c:v>
                </c:pt>
                <c:pt idx="3">
                  <c:v>7665.1320000000005</c:v>
                </c:pt>
                <c:pt idx="4">
                  <c:v>5435.1459999999988</c:v>
                </c:pt>
                <c:pt idx="5">
                  <c:v>2701.2049999999999</c:v>
                </c:pt>
                <c:pt idx="6">
                  <c:v>3069.0910000000003</c:v>
                </c:pt>
                <c:pt idx="7">
                  <c:v>805.59499999999991</c:v>
                </c:pt>
                <c:pt idx="8">
                  <c:v>453.548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8-7C45-BC66-BC112DD3D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7F7F4-2AD8-4EAE-9917-C3811D19665B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A11E0-64AD-48B1-81C4-E65557EA0497}">
      <dgm:prSet phldrT="[Текст]" custT="1"/>
      <dgm:spPr/>
      <dgm:t>
        <a:bodyPr/>
        <a:lstStyle/>
        <a:p>
          <a:r>
            <a:rPr lang="uk-UA" sz="1900" b="0" dirty="0">
              <a:solidFill>
                <a:schemeClr val="accent1">
                  <a:lumMod val="75000"/>
                </a:schemeClr>
              </a:solidFill>
            </a:rPr>
            <a:t>СПЕЦІАЛЬНИЙ ФОНД</a:t>
          </a:r>
        </a:p>
        <a:p>
          <a:r>
            <a:rPr lang="uk-UA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2 074,8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4D04739-BD23-42F2-8C6A-4610A962237C}" type="parTrans" cxnId="{92377ED3-E816-4BB6-87FA-3DAFBA89C240}">
      <dgm:prSet/>
      <dgm:spPr/>
      <dgm:t>
        <a:bodyPr/>
        <a:lstStyle/>
        <a:p>
          <a:endParaRPr lang="ru-RU"/>
        </a:p>
      </dgm:t>
    </dgm:pt>
    <dgm:pt modelId="{8230EEDB-D530-4558-B87E-E4102224A017}" type="sibTrans" cxnId="{92377ED3-E816-4BB6-87FA-3DAFBA89C240}">
      <dgm:prSet/>
      <dgm:spPr/>
      <dgm:t>
        <a:bodyPr/>
        <a:lstStyle/>
        <a:p>
          <a:endParaRPr lang="ru-RU"/>
        </a:p>
      </dgm:t>
    </dgm:pt>
    <dgm:pt modelId="{0E5D80B4-30E4-42C9-94EC-80BC4793AE8B}">
      <dgm:prSet phldrT="[Текст]" custT="1"/>
      <dgm:spPr/>
      <dgm:t>
        <a:bodyPr/>
        <a:lstStyle/>
        <a:p>
          <a:r>
            <a:rPr lang="uk-UA" sz="1900" b="0" dirty="0">
              <a:solidFill>
                <a:schemeClr val="accent1">
                  <a:lumMod val="75000"/>
                </a:schemeClr>
              </a:solidFill>
            </a:rPr>
            <a:t>ЗАГАЛЬНИЙ ФОНД</a:t>
          </a:r>
        </a:p>
        <a:p>
          <a:r>
            <a:rPr lang="uk-UA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39 111,1</a:t>
          </a:r>
          <a:endParaRPr lang="en-US" sz="2000" b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D18EBB2-B487-4D55-8DC5-1ADCFC2A4AC1}" type="parTrans" cxnId="{F063BFC7-2C7E-4269-9AB0-FB98A3748F42}">
      <dgm:prSet/>
      <dgm:spPr/>
      <dgm:t>
        <a:bodyPr/>
        <a:lstStyle/>
        <a:p>
          <a:endParaRPr lang="ru-RU"/>
        </a:p>
      </dgm:t>
    </dgm:pt>
    <dgm:pt modelId="{E8CEA640-1073-4F36-B0C5-9E0C964AC7EB}" type="sibTrans" cxnId="{F063BFC7-2C7E-4269-9AB0-FB98A3748F42}">
      <dgm:prSet/>
      <dgm:spPr/>
      <dgm:t>
        <a:bodyPr/>
        <a:lstStyle/>
        <a:p>
          <a:endParaRPr lang="ru-RU"/>
        </a:p>
      </dgm:t>
    </dgm:pt>
    <dgm:pt modelId="{05150E0A-D1F3-4DCC-8F11-AC54C8C03E1D}">
      <dgm:prSet phldrT="[Текст]"/>
      <dgm:spPr/>
      <dgm:t>
        <a:bodyPr/>
        <a:lstStyle/>
        <a:p>
          <a:r>
            <a:rPr lang="uk-UA" b="0" dirty="0">
              <a:solidFill>
                <a:schemeClr val="accent1">
                  <a:lumMod val="75000"/>
                </a:schemeClr>
              </a:solidFill>
            </a:rPr>
            <a:t>ТРАНСФЕРТИ</a:t>
          </a:r>
        </a:p>
        <a:p>
          <a:r>
            <a:rPr lang="uk-UA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13 778,4</a:t>
          </a:r>
          <a:endParaRPr lang="en-US" b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E9B75C-520F-44FD-9BF9-CA3D29B7A74F}" type="parTrans" cxnId="{D675789D-4D4A-496B-8236-1B4D7E2BA7BC}">
      <dgm:prSet/>
      <dgm:spPr/>
      <dgm:t>
        <a:bodyPr/>
        <a:lstStyle/>
        <a:p>
          <a:endParaRPr lang="ru-RU"/>
        </a:p>
      </dgm:t>
    </dgm:pt>
    <dgm:pt modelId="{8ED84DE2-F2FA-4541-BC34-95FB83400837}" type="sibTrans" cxnId="{D675789D-4D4A-496B-8236-1B4D7E2BA7BC}">
      <dgm:prSet/>
      <dgm:spPr/>
      <dgm:t>
        <a:bodyPr/>
        <a:lstStyle/>
        <a:p>
          <a:endParaRPr lang="ru-RU"/>
        </a:p>
      </dgm:t>
    </dgm:pt>
    <dgm:pt modelId="{16ED36D8-C1DD-4B4D-A6FF-FF7255AAD112}" type="pres">
      <dgm:prSet presAssocID="{5087F7F4-2AD8-4EAE-9917-C3811D19665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402775-0EBE-410B-93B5-626722B43A04}" type="pres">
      <dgm:prSet presAssocID="{5087F7F4-2AD8-4EAE-9917-C3811D19665B}" presName="radial" presStyleCnt="0">
        <dgm:presLayoutVars>
          <dgm:animLvl val="ctr"/>
        </dgm:presLayoutVars>
      </dgm:prSet>
      <dgm:spPr/>
    </dgm:pt>
    <dgm:pt modelId="{1F8CFDB6-B11D-4626-B2CC-9D2098441576}" type="pres">
      <dgm:prSet presAssocID="{B6FA11E0-64AD-48B1-81C4-E65557EA0497}" presName="centerShape" presStyleLbl="vennNode1" presStyleIdx="0" presStyleCnt="3" custScaleX="105132" custScaleY="46958" custLinFactNeighborX="36093" custLinFactNeighborY="6234"/>
      <dgm:spPr/>
      <dgm:t>
        <a:bodyPr/>
        <a:lstStyle/>
        <a:p>
          <a:endParaRPr lang="en-US"/>
        </a:p>
      </dgm:t>
    </dgm:pt>
    <dgm:pt modelId="{9347D4A4-9931-4D57-A671-5613A51694A3}" type="pres">
      <dgm:prSet presAssocID="{0E5D80B4-30E4-42C9-94EC-80BC4793AE8B}" presName="node" presStyleLbl="vennNode1" presStyleIdx="1" presStyleCnt="3" custScaleX="195088" custScaleY="90809" custRadScaleRad="96863" custRadScaleInc="24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839C9-04B6-402C-85AB-7B5BD9D5848D}" type="pres">
      <dgm:prSet presAssocID="{05150E0A-D1F3-4DCC-8F11-AC54C8C03E1D}" presName="node" presStyleLbl="vennNode1" presStyleIdx="2" presStyleCnt="3" custScaleX="208674" custScaleY="72798" custRadScaleRad="115613" custRadScaleInc="-21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FAB368-AFC3-430C-BF7B-8AF3FE67D3BB}" type="presOf" srcId="{5087F7F4-2AD8-4EAE-9917-C3811D19665B}" destId="{16ED36D8-C1DD-4B4D-A6FF-FF7255AAD112}" srcOrd="0" destOrd="0" presId="urn:microsoft.com/office/officeart/2005/8/layout/radial3"/>
    <dgm:cxn modelId="{D675789D-4D4A-496B-8236-1B4D7E2BA7BC}" srcId="{B6FA11E0-64AD-48B1-81C4-E65557EA0497}" destId="{05150E0A-D1F3-4DCC-8F11-AC54C8C03E1D}" srcOrd="1" destOrd="0" parTransId="{F3E9B75C-520F-44FD-9BF9-CA3D29B7A74F}" sibTransId="{8ED84DE2-F2FA-4541-BC34-95FB83400837}"/>
    <dgm:cxn modelId="{083DF367-A6E3-44A2-A2ED-861D6934E560}" type="presOf" srcId="{0E5D80B4-30E4-42C9-94EC-80BC4793AE8B}" destId="{9347D4A4-9931-4D57-A671-5613A51694A3}" srcOrd="0" destOrd="0" presId="urn:microsoft.com/office/officeart/2005/8/layout/radial3"/>
    <dgm:cxn modelId="{F063BFC7-2C7E-4269-9AB0-FB98A3748F42}" srcId="{B6FA11E0-64AD-48B1-81C4-E65557EA0497}" destId="{0E5D80B4-30E4-42C9-94EC-80BC4793AE8B}" srcOrd="0" destOrd="0" parTransId="{3D18EBB2-B487-4D55-8DC5-1ADCFC2A4AC1}" sibTransId="{E8CEA640-1073-4F36-B0C5-9E0C964AC7EB}"/>
    <dgm:cxn modelId="{FA78BA86-C21E-485E-BF92-CB24ACB455C1}" type="presOf" srcId="{05150E0A-D1F3-4DCC-8F11-AC54C8C03E1D}" destId="{CE3839C9-04B6-402C-85AB-7B5BD9D5848D}" srcOrd="0" destOrd="0" presId="urn:microsoft.com/office/officeart/2005/8/layout/radial3"/>
    <dgm:cxn modelId="{D36FB5D3-5A42-4313-8A61-40A6FB6875FC}" type="presOf" srcId="{B6FA11E0-64AD-48B1-81C4-E65557EA0497}" destId="{1F8CFDB6-B11D-4626-B2CC-9D2098441576}" srcOrd="0" destOrd="0" presId="urn:microsoft.com/office/officeart/2005/8/layout/radial3"/>
    <dgm:cxn modelId="{92377ED3-E816-4BB6-87FA-3DAFBA89C240}" srcId="{5087F7F4-2AD8-4EAE-9917-C3811D19665B}" destId="{B6FA11E0-64AD-48B1-81C4-E65557EA0497}" srcOrd="0" destOrd="0" parTransId="{74D04739-BD23-42F2-8C6A-4610A962237C}" sibTransId="{8230EEDB-D530-4558-B87E-E4102224A017}"/>
    <dgm:cxn modelId="{0BF08BE1-0468-4826-A666-9648CEE58EBF}" type="presParOf" srcId="{16ED36D8-C1DD-4B4D-A6FF-FF7255AAD112}" destId="{50402775-0EBE-410B-93B5-626722B43A04}" srcOrd="0" destOrd="0" presId="urn:microsoft.com/office/officeart/2005/8/layout/radial3"/>
    <dgm:cxn modelId="{2D45BD9B-33C6-4AE4-9687-AB4A6CA50DF5}" type="presParOf" srcId="{50402775-0EBE-410B-93B5-626722B43A04}" destId="{1F8CFDB6-B11D-4626-B2CC-9D2098441576}" srcOrd="0" destOrd="0" presId="urn:microsoft.com/office/officeart/2005/8/layout/radial3"/>
    <dgm:cxn modelId="{628A4960-5FEF-4D7F-BA60-004DA55BE79F}" type="presParOf" srcId="{50402775-0EBE-410B-93B5-626722B43A04}" destId="{9347D4A4-9931-4D57-A671-5613A51694A3}" srcOrd="1" destOrd="0" presId="urn:microsoft.com/office/officeart/2005/8/layout/radial3"/>
    <dgm:cxn modelId="{074CF6E8-92A4-4E08-AA96-B70D95890029}" type="presParOf" srcId="{50402775-0EBE-410B-93B5-626722B43A04}" destId="{CE3839C9-04B6-402C-85AB-7B5BD9D5848D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59DE1-A999-4B6E-A623-A6094DBDEC9A}" type="doc">
      <dgm:prSet loTypeId="urn:microsoft.com/office/officeart/2009/3/layout/StepU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0B015-8DFE-4FA3-9633-E8E846B5B6B7}">
      <dgm:prSet phldrT="[Текст]" custT="1"/>
      <dgm:spPr/>
      <dgm:t>
        <a:bodyPr/>
        <a:lstStyle/>
        <a:p>
          <a:pPr algn="ctr"/>
          <a:r>
            <a:rPr lang="uk-UA" sz="2400" b="1" dirty="0">
              <a:solidFill>
                <a:schemeClr val="accent1">
                  <a:lumMod val="75000"/>
                </a:schemeClr>
              </a:solidFill>
            </a:rPr>
            <a:t>ДОХОДИ </a:t>
          </a:r>
        </a:p>
        <a:p>
          <a:pPr algn="ctr"/>
          <a:r>
            <a:rPr lang="uk-UA" sz="2400" b="1" dirty="0">
              <a:solidFill>
                <a:schemeClr val="accent1">
                  <a:lumMod val="75000"/>
                </a:schemeClr>
              </a:solidFill>
            </a:rPr>
            <a:t>54 742,2</a:t>
          </a:r>
          <a:endParaRPr lang="ru-RU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8A8E1DFA-14ED-4B2E-BAFA-50C5C7B89703}" type="sibTrans" cxnId="{E160FB8E-9A24-40DB-B1E4-2F89A66B0DF4}">
      <dgm:prSet/>
      <dgm:spPr/>
      <dgm:t>
        <a:bodyPr/>
        <a:lstStyle/>
        <a:p>
          <a:endParaRPr lang="ru-RU"/>
        </a:p>
      </dgm:t>
    </dgm:pt>
    <dgm:pt modelId="{C5CEAAD7-77E6-4C37-8F0A-01BFC0117C29}" type="parTrans" cxnId="{E160FB8E-9A24-40DB-B1E4-2F89A66B0DF4}">
      <dgm:prSet/>
      <dgm:spPr/>
      <dgm:t>
        <a:bodyPr/>
        <a:lstStyle/>
        <a:p>
          <a:endParaRPr lang="ru-RU"/>
        </a:p>
      </dgm:t>
    </dgm:pt>
    <dgm:pt modelId="{462D9E2B-6F43-408C-92C4-D6448882AA78}">
      <dgm:prSet phldrT="[Текст]" custT="1"/>
      <dgm:spPr/>
      <dgm:t>
        <a:bodyPr/>
        <a:lstStyle/>
        <a:p>
          <a:pPr algn="ctr"/>
          <a:r>
            <a:rPr lang="uk-UA" sz="2400" b="1" dirty="0">
              <a:solidFill>
                <a:schemeClr val="accent1">
                  <a:lumMod val="75000"/>
                </a:schemeClr>
              </a:solidFill>
            </a:rPr>
            <a:t>ДОХОДИ </a:t>
          </a:r>
        </a:p>
        <a:p>
          <a:pPr algn="ctr"/>
          <a:r>
            <a:rPr lang="uk-UA" sz="2400" b="1" dirty="0">
              <a:solidFill>
                <a:schemeClr val="accent1">
                  <a:lumMod val="75000"/>
                </a:schemeClr>
              </a:solidFill>
            </a:rPr>
            <a:t>54 964,3</a:t>
          </a:r>
          <a:endParaRPr lang="ru-RU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7627814C-3F27-4482-B172-9333AFB5CD26}" type="sibTrans" cxnId="{596CD7E8-F75D-4C21-A6B4-BD594E231782}">
      <dgm:prSet/>
      <dgm:spPr/>
      <dgm:t>
        <a:bodyPr/>
        <a:lstStyle/>
        <a:p>
          <a:endParaRPr lang="ru-RU"/>
        </a:p>
      </dgm:t>
    </dgm:pt>
    <dgm:pt modelId="{49833917-D01F-497C-AEE4-15358E9FB356}" type="parTrans" cxnId="{596CD7E8-F75D-4C21-A6B4-BD594E231782}">
      <dgm:prSet/>
      <dgm:spPr/>
      <dgm:t>
        <a:bodyPr/>
        <a:lstStyle/>
        <a:p>
          <a:endParaRPr lang="ru-RU"/>
        </a:p>
      </dgm:t>
    </dgm:pt>
    <dgm:pt modelId="{DBED6C7B-09ED-4667-A7E7-31BADD581D31}" type="pres">
      <dgm:prSet presAssocID="{FB559DE1-A999-4B6E-A623-A6094DBDEC9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521CD5-ADFB-4903-A334-CB8177B5AB58}" type="pres">
      <dgm:prSet presAssocID="{9840B015-8DFE-4FA3-9633-E8E846B5B6B7}" presName="composite" presStyleCnt="0"/>
      <dgm:spPr/>
    </dgm:pt>
    <dgm:pt modelId="{964E3D27-F676-4C2B-BD10-11B743F8B79D}" type="pres">
      <dgm:prSet presAssocID="{9840B015-8DFE-4FA3-9633-E8E846B5B6B7}" presName="LShape" presStyleLbl="alignNode1" presStyleIdx="0" presStyleCnt="3" custLinFactNeighborX="2259" custLinFactNeighborY="196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BF2B674C-716D-440B-B742-BD00C2BEA140}" type="pres">
      <dgm:prSet presAssocID="{9840B015-8DFE-4FA3-9633-E8E846B5B6B7}" presName="ParentText" presStyleLbl="revTx" presStyleIdx="0" presStyleCnt="2" custScaleX="87527" custScaleY="52392" custLinFactNeighborX="-2619" custLinFactNeighborY="-202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737BF-DEAC-4818-B768-F2158F4DA674}" type="pres">
      <dgm:prSet presAssocID="{9840B015-8DFE-4FA3-9633-E8E846B5B6B7}" presName="Triangle" presStyleLbl="alignNode1" presStyleIdx="1" presStyleCnt="3"/>
      <dgm:spPr/>
    </dgm:pt>
    <dgm:pt modelId="{562B3FC1-14C1-495A-B777-5DB6FFDC949D}" type="pres">
      <dgm:prSet presAssocID="{8A8E1DFA-14ED-4B2E-BAFA-50C5C7B89703}" presName="sibTrans" presStyleCnt="0"/>
      <dgm:spPr/>
    </dgm:pt>
    <dgm:pt modelId="{3AC0A8E3-37F6-4E01-B468-5364D27D7457}" type="pres">
      <dgm:prSet presAssocID="{8A8E1DFA-14ED-4B2E-BAFA-50C5C7B89703}" presName="space" presStyleCnt="0"/>
      <dgm:spPr/>
    </dgm:pt>
    <dgm:pt modelId="{3534FE8C-8AC4-4D5F-83FC-21D198EB31E6}" type="pres">
      <dgm:prSet presAssocID="{462D9E2B-6F43-408C-92C4-D6448882AA78}" presName="composite" presStyleCnt="0"/>
      <dgm:spPr/>
    </dgm:pt>
    <dgm:pt modelId="{F10B2923-EEDA-499F-978F-36D878A7F36C}" type="pres">
      <dgm:prSet presAssocID="{462D9E2B-6F43-408C-92C4-D6448882AA78}" presName="LShape" presStyleLbl="alignNode1" presStyleIdx="2" presStyleCnt="3" custScaleY="118220" custLinFactNeighborX="-4056" custLinFactNeighborY="-46038"/>
      <dgm:spPr/>
    </dgm:pt>
    <dgm:pt modelId="{E93CBA9B-AEC6-4ABD-BBEC-54EAE769EF70}" type="pres">
      <dgm:prSet presAssocID="{462D9E2B-6F43-408C-92C4-D6448882AA78}" presName="ParentText" presStyleLbl="revTx" presStyleIdx="1" presStyleCnt="2" custScaleX="101523" custScaleY="36343" custLinFactNeighborX="-7659" custLinFactNeighborY="-66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B7816-49B1-4FA1-9CF2-14DB68759889}" type="presOf" srcId="{462D9E2B-6F43-408C-92C4-D6448882AA78}" destId="{E93CBA9B-AEC6-4ABD-BBEC-54EAE769EF70}" srcOrd="0" destOrd="0" presId="urn:microsoft.com/office/officeart/2009/3/layout/StepUpProcess"/>
    <dgm:cxn modelId="{FDBD9CE9-6081-4372-BDCC-EA288FE806D4}" type="presOf" srcId="{FB559DE1-A999-4B6E-A623-A6094DBDEC9A}" destId="{DBED6C7B-09ED-4667-A7E7-31BADD581D31}" srcOrd="0" destOrd="0" presId="urn:microsoft.com/office/officeart/2009/3/layout/StepUpProcess"/>
    <dgm:cxn modelId="{E160FB8E-9A24-40DB-B1E4-2F89A66B0DF4}" srcId="{FB559DE1-A999-4B6E-A623-A6094DBDEC9A}" destId="{9840B015-8DFE-4FA3-9633-E8E846B5B6B7}" srcOrd="0" destOrd="0" parTransId="{C5CEAAD7-77E6-4C37-8F0A-01BFC0117C29}" sibTransId="{8A8E1DFA-14ED-4B2E-BAFA-50C5C7B89703}"/>
    <dgm:cxn modelId="{596CD7E8-F75D-4C21-A6B4-BD594E231782}" srcId="{FB559DE1-A999-4B6E-A623-A6094DBDEC9A}" destId="{462D9E2B-6F43-408C-92C4-D6448882AA78}" srcOrd="1" destOrd="0" parTransId="{49833917-D01F-497C-AEE4-15358E9FB356}" sibTransId="{7627814C-3F27-4482-B172-9333AFB5CD26}"/>
    <dgm:cxn modelId="{54671B60-4F91-428C-90F3-6BDC182D3B89}" type="presOf" srcId="{9840B015-8DFE-4FA3-9633-E8E846B5B6B7}" destId="{BF2B674C-716D-440B-B742-BD00C2BEA140}" srcOrd="0" destOrd="0" presId="urn:microsoft.com/office/officeart/2009/3/layout/StepUpProcess"/>
    <dgm:cxn modelId="{8BD8B20A-8F66-44B2-BC4A-B12ADBA7BACC}" type="presParOf" srcId="{DBED6C7B-09ED-4667-A7E7-31BADD581D31}" destId="{E1521CD5-ADFB-4903-A334-CB8177B5AB58}" srcOrd="0" destOrd="0" presId="urn:microsoft.com/office/officeart/2009/3/layout/StepUpProcess"/>
    <dgm:cxn modelId="{C84F0F74-7A7B-431A-AD36-0A460B968288}" type="presParOf" srcId="{E1521CD5-ADFB-4903-A334-CB8177B5AB58}" destId="{964E3D27-F676-4C2B-BD10-11B743F8B79D}" srcOrd="0" destOrd="0" presId="urn:microsoft.com/office/officeart/2009/3/layout/StepUpProcess"/>
    <dgm:cxn modelId="{25C16D65-7502-43A5-9EEE-F3E4C3351266}" type="presParOf" srcId="{E1521CD5-ADFB-4903-A334-CB8177B5AB58}" destId="{BF2B674C-716D-440B-B742-BD00C2BEA140}" srcOrd="1" destOrd="0" presId="urn:microsoft.com/office/officeart/2009/3/layout/StepUpProcess"/>
    <dgm:cxn modelId="{4C34479B-A701-4626-A26A-F84BA09A6613}" type="presParOf" srcId="{E1521CD5-ADFB-4903-A334-CB8177B5AB58}" destId="{82F737BF-DEAC-4818-B768-F2158F4DA674}" srcOrd="2" destOrd="0" presId="urn:microsoft.com/office/officeart/2009/3/layout/StepUpProcess"/>
    <dgm:cxn modelId="{BD676FD1-E0A7-4710-9103-01917E262219}" type="presParOf" srcId="{DBED6C7B-09ED-4667-A7E7-31BADD581D31}" destId="{562B3FC1-14C1-495A-B777-5DB6FFDC949D}" srcOrd="1" destOrd="0" presId="urn:microsoft.com/office/officeart/2009/3/layout/StepUpProcess"/>
    <dgm:cxn modelId="{2730F4E7-4544-40CC-9889-44E104487DDE}" type="presParOf" srcId="{562B3FC1-14C1-495A-B777-5DB6FFDC949D}" destId="{3AC0A8E3-37F6-4E01-B468-5364D27D7457}" srcOrd="0" destOrd="0" presId="urn:microsoft.com/office/officeart/2009/3/layout/StepUpProcess"/>
    <dgm:cxn modelId="{D55FE4B6-4661-440D-B220-35E46644BA35}" type="presParOf" srcId="{DBED6C7B-09ED-4667-A7E7-31BADD581D31}" destId="{3534FE8C-8AC4-4D5F-83FC-21D198EB31E6}" srcOrd="2" destOrd="0" presId="urn:microsoft.com/office/officeart/2009/3/layout/StepUpProcess"/>
    <dgm:cxn modelId="{F405B161-7DA0-4A62-B4CC-0AD1790F091A}" type="presParOf" srcId="{3534FE8C-8AC4-4D5F-83FC-21D198EB31E6}" destId="{F10B2923-EEDA-499F-978F-36D878A7F36C}" srcOrd="0" destOrd="0" presId="urn:microsoft.com/office/officeart/2009/3/layout/StepUpProcess"/>
    <dgm:cxn modelId="{3259C48A-7E28-413C-8334-124828EF40A8}" type="presParOf" srcId="{3534FE8C-8AC4-4D5F-83FC-21D198EB31E6}" destId="{E93CBA9B-AEC6-4ABD-BBEC-54EAE769EF7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CFDB6-B11D-4626-B2CC-9D2098441576}">
      <dsp:nvSpPr>
        <dsp:cNvPr id="0" name=""/>
        <dsp:cNvSpPr/>
      </dsp:nvSpPr>
      <dsp:spPr>
        <a:xfrm>
          <a:off x="3397948" y="2141238"/>
          <a:ext cx="2922298" cy="13052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dirty="0">
              <a:solidFill>
                <a:schemeClr val="accent1">
                  <a:lumMod val="75000"/>
                </a:schemeClr>
              </a:solidFill>
            </a:rPr>
            <a:t>СПЕЦІАЛЬНИЙ ФОНД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2 074,8</a:t>
          </a:r>
          <a:endParaRPr lang="ru-RU" sz="2000" b="1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825909" y="2332390"/>
        <a:ext cx="2066376" cy="922962"/>
      </dsp:txXfrm>
    </dsp:sp>
    <dsp:sp modelId="{9347D4A4-9931-4D57-A671-5613A51694A3}">
      <dsp:nvSpPr>
        <dsp:cNvPr id="0" name=""/>
        <dsp:cNvSpPr/>
      </dsp:nvSpPr>
      <dsp:spPr>
        <a:xfrm>
          <a:off x="3418897" y="679888"/>
          <a:ext cx="2711379" cy="12620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dirty="0">
              <a:solidFill>
                <a:schemeClr val="accent1">
                  <a:lumMod val="75000"/>
                </a:schemeClr>
              </a:solidFill>
            </a:rPr>
            <a:t>ЗАГАЛЬНИЙ ФОНД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39 111,1</a:t>
          </a:r>
          <a:endParaRPr lang="en-US" sz="2000" b="1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815969" y="864716"/>
        <a:ext cx="1917235" cy="892428"/>
      </dsp:txXfrm>
    </dsp:sp>
    <dsp:sp modelId="{CE3839C9-04B6-402C-85AB-7B5BD9D5848D}">
      <dsp:nvSpPr>
        <dsp:cNvPr id="0" name=""/>
        <dsp:cNvSpPr/>
      </dsp:nvSpPr>
      <dsp:spPr>
        <a:xfrm>
          <a:off x="3420281" y="3687959"/>
          <a:ext cx="2900200" cy="10117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kern="1200" dirty="0">
              <a:solidFill>
                <a:schemeClr val="accent1">
                  <a:lumMod val="75000"/>
                </a:schemeClr>
              </a:solidFill>
            </a:rPr>
            <a:t>ТРАНСФЕРТИ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13 778,4</a:t>
          </a:r>
          <a:endParaRPr lang="en-US" sz="2100" b="1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845005" y="3836128"/>
        <a:ext cx="2050752" cy="715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E3D27-F676-4C2B-BD10-11B743F8B79D}">
      <dsp:nvSpPr>
        <dsp:cNvPr id="0" name=""/>
        <dsp:cNvSpPr/>
      </dsp:nvSpPr>
      <dsp:spPr>
        <a:xfrm rot="5400000">
          <a:off x="837813" y="726003"/>
          <a:ext cx="2264869" cy="3768691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2">
                <a:tint val="60000"/>
                <a:satMod val="160000"/>
              </a:schemeClr>
            </a:gs>
            <a:gs pos="46000">
              <a:schemeClr val="accent2">
                <a:tint val="86000"/>
                <a:satMod val="160000"/>
              </a:schemeClr>
            </a:gs>
            <a:gs pos="100000">
              <a:schemeClr val="accent2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7000" h="38200" prst="relaxedIns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BF2B674C-716D-440B-B742-BD00C2BEA140}">
      <dsp:nvSpPr>
        <dsp:cNvPr id="0" name=""/>
        <dsp:cNvSpPr/>
      </dsp:nvSpPr>
      <dsp:spPr>
        <a:xfrm>
          <a:off x="497697" y="1953794"/>
          <a:ext cx="2978014" cy="156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chemeClr val="accent1">
                  <a:lumMod val="75000"/>
                </a:schemeClr>
              </a:solidFill>
            </a:rPr>
            <a:t>ДОХОДИ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chemeClr val="accent1">
                  <a:lumMod val="75000"/>
                </a:schemeClr>
              </a:solidFill>
            </a:rPr>
            <a:t>54 742,2</a:t>
          </a:r>
          <a:endParaRPr lang="ru-RU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97697" y="1953794"/>
        <a:ext cx="2978014" cy="1562538"/>
      </dsp:txXfrm>
    </dsp:sp>
    <dsp:sp modelId="{82F737BF-DEAC-4818-B768-F2158F4DA674}">
      <dsp:nvSpPr>
        <dsp:cNvPr id="0" name=""/>
        <dsp:cNvSpPr/>
      </dsp:nvSpPr>
      <dsp:spPr>
        <a:xfrm>
          <a:off x="3135049" y="444109"/>
          <a:ext cx="641961" cy="6419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B2923-EEDA-499F-978F-36D878A7F36C}">
      <dsp:nvSpPr>
        <dsp:cNvPr id="0" name=""/>
        <dsp:cNvSpPr/>
      </dsp:nvSpPr>
      <dsp:spPr>
        <a:xfrm rot="5400000">
          <a:off x="4558687" y="-466501"/>
          <a:ext cx="2677528" cy="37686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CBA9B-AEC6-4ABD-BBEC-54EAE769EF70}">
      <dsp:nvSpPr>
        <dsp:cNvPr id="0" name=""/>
        <dsp:cNvSpPr/>
      </dsp:nvSpPr>
      <dsp:spPr>
        <a:xfrm>
          <a:off x="4253313" y="675012"/>
          <a:ext cx="3454214" cy="1083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chemeClr val="accent1">
                  <a:lumMod val="75000"/>
                </a:schemeClr>
              </a:solidFill>
            </a:rPr>
            <a:t>ДОХОДИ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chemeClr val="accent1">
                  <a:lumMod val="75000"/>
                </a:schemeClr>
              </a:solidFill>
            </a:rPr>
            <a:t>54 964,3</a:t>
          </a:r>
          <a:endParaRPr lang="ru-RU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53313" y="675012"/>
        <a:ext cx="3454214" cy="1083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0.63374</cdr:x>
      <cdr:y>0.27756</cdr:y>
    </cdr:from>
    <cdr:to>
      <cdr:x>0.83891</cdr:x>
      <cdr:y>0.42908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E4CBA006-7CBD-6042-A8D5-E94EB8885496}"/>
            </a:ext>
          </a:extLst>
        </cdr:cNvPr>
        <cdr:cNvCxnSpPr/>
      </cdr:nvCxnSpPr>
      <cdr:spPr>
        <a:xfrm xmlns:a="http://schemas.openxmlformats.org/drawingml/2006/main" flipV="1">
          <a:off x="6870356" y="1745490"/>
          <a:ext cx="2224217" cy="95286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6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0.82603</cdr:x>
      <cdr:y>0.21272</cdr:y>
    </cdr:from>
    <cdr:to>
      <cdr:x>0.91418</cdr:x>
      <cdr:y>0.28515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8954974" y="1337719"/>
          <a:ext cx="955634" cy="4554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>
              <a:solidFill>
                <a:schemeClr val="accent6">
                  <a:lumMod val="50000"/>
                </a:schemeClr>
              </a:solidFill>
            </a:rPr>
            <a:t>План</a:t>
          </a:r>
        </a:p>
        <a:p xmlns:a="http://schemas.openxmlformats.org/drawingml/2006/main">
          <a:pPr algn="ctr"/>
          <a:r>
            <a:rPr lang="uk-UA" sz="1400" b="1" dirty="0">
              <a:solidFill>
                <a:schemeClr val="accent6">
                  <a:lumMod val="50000"/>
                </a:schemeClr>
              </a:solidFill>
            </a:rPr>
            <a:t>18 320,2</a:t>
          </a:r>
          <a:endParaRPr lang="ru-RU" sz="1400" b="1" dirty="0"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0.03102</cdr:x>
      <cdr:y>0.58581</cdr:y>
    </cdr:from>
    <cdr:to>
      <cdr:x>0.11135</cdr:x>
      <cdr:y>0.6526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43412" y="2722554"/>
          <a:ext cx="889259" cy="310406"/>
        </a:xfrm>
        <a:prstGeom xmlns:a="http://schemas.openxmlformats.org/drawingml/2006/main" prst="round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/>
            <a:t>23 795,0</a:t>
          </a:r>
        </a:p>
      </cdr:txBody>
    </cdr:sp>
  </cdr:relSizeAnchor>
  <cdr:relSizeAnchor xmlns:cdr="http://schemas.openxmlformats.org/drawingml/2006/chartDrawing">
    <cdr:from>
      <cdr:x>0.59477</cdr:x>
      <cdr:y>0.24013</cdr:y>
    </cdr:from>
    <cdr:to>
      <cdr:x>0.61826</cdr:x>
      <cdr:y>0.28526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584122" y="1116000"/>
          <a:ext cx="260059" cy="2097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30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0.09797</cdr:x>
      <cdr:y>0.19027</cdr:y>
    </cdr:from>
    <cdr:to>
      <cdr:x>0.16678</cdr:x>
      <cdr:y>0.25229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166151" y="957748"/>
          <a:ext cx="819166" cy="312188"/>
        </a:xfrm>
        <a:prstGeom xmlns:a="http://schemas.openxmlformats.org/drawingml/2006/main" prst="wedgeRoundRectCallout">
          <a:avLst>
            <a:gd name="adj1" fmla="val 50381"/>
            <a:gd name="adj2" fmla="val 114223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+2 487,8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0.24619</cdr:x>
      <cdr:y>0.46899</cdr:y>
    </cdr:from>
    <cdr:to>
      <cdr:x>0.29827</cdr:x>
      <cdr:y>0.53101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2930583" y="2360742"/>
          <a:ext cx="619924" cy="312188"/>
        </a:xfrm>
        <a:prstGeom xmlns:a="http://schemas.openxmlformats.org/drawingml/2006/main" prst="wedgeRoundRectCallout">
          <a:avLst>
            <a:gd name="adj1" fmla="val 40563"/>
            <a:gd name="adj2" fmla="val 122918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+1,4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0.49306</cdr:x>
      <cdr:y>0.43798</cdr:y>
    </cdr:from>
    <cdr:to>
      <cdr:x>0.54464</cdr:x>
      <cdr:y>0.5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869260" y="2204647"/>
          <a:ext cx="613917" cy="312189"/>
        </a:xfrm>
        <a:prstGeom xmlns:a="http://schemas.openxmlformats.org/drawingml/2006/main" prst="wedgeRoundRectCallout">
          <a:avLst>
            <a:gd name="adj1" fmla="val 61131"/>
            <a:gd name="adj2" fmla="val 157173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+37,1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0.37433</cdr:x>
      <cdr:y>0.52627</cdr:y>
    </cdr:from>
    <cdr:to>
      <cdr:x>0.4263</cdr:x>
      <cdr:y>0.58829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4455946" y="2649067"/>
          <a:ext cx="618561" cy="312188"/>
        </a:xfrm>
        <a:prstGeom xmlns:a="http://schemas.openxmlformats.org/drawingml/2006/main" prst="wedgeRoundRectCallout">
          <a:avLst>
            <a:gd name="adj1" fmla="val 43036"/>
            <a:gd name="adj2" fmla="val 126492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+</a:t>
          </a:r>
          <a:r>
            <a:rPr lang="en-US" sz="1200" b="1" dirty="0"/>
            <a:t>3</a:t>
          </a:r>
          <a:r>
            <a:rPr lang="uk-UA" sz="1200" b="1" dirty="0"/>
            <a:t>7,0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0.6332</cdr:x>
      <cdr:y>0.43798</cdr:y>
    </cdr:from>
    <cdr:to>
      <cdr:x>0.69412</cdr:x>
      <cdr:y>0.5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7537464" y="2204648"/>
          <a:ext cx="725086" cy="312188"/>
        </a:xfrm>
        <a:prstGeom xmlns:a="http://schemas.openxmlformats.org/drawingml/2006/main" prst="wedgeRoundRectCallout">
          <a:avLst>
            <a:gd name="adj1" fmla="val 46687"/>
            <a:gd name="adj2" fmla="val 152528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+249,0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0.77452</cdr:x>
      <cdr:y>0.52463</cdr:y>
    </cdr:from>
    <cdr:to>
      <cdr:x>0.83322</cdr:x>
      <cdr:y>0.58665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9219587" y="2640829"/>
          <a:ext cx="698746" cy="312188"/>
        </a:xfrm>
        <a:prstGeom xmlns:a="http://schemas.openxmlformats.org/drawingml/2006/main" prst="wedgeRoundRectCallout">
          <a:avLst>
            <a:gd name="adj1" fmla="val 40413"/>
            <a:gd name="adj2" fmla="val 135180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+</a:t>
          </a:r>
          <a:r>
            <a:rPr lang="en-US" sz="1200" b="1" dirty="0"/>
            <a:t>137,3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0.28246</cdr:x>
      <cdr:y>6.31746E-5</cdr:y>
    </cdr:from>
    <cdr:to>
      <cdr:x>0.3986</cdr:x>
      <cdr:y>0.11876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3362334" y="318"/>
          <a:ext cx="1382498" cy="597472"/>
        </a:xfrm>
        <a:prstGeom xmlns:a="http://schemas.openxmlformats.org/drawingml/2006/main" prst="round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rgbClr val="002060"/>
              </a:solidFill>
            </a:rPr>
            <a:t> </a:t>
          </a:r>
          <a:r>
            <a:rPr lang="uk-UA" sz="1400" b="1" dirty="0">
              <a:solidFill>
                <a:srgbClr val="002060"/>
              </a:solidFill>
            </a:rPr>
            <a:t>ПЛАН 2018</a:t>
          </a:r>
        </a:p>
        <a:p xmlns:a="http://schemas.openxmlformats.org/drawingml/2006/main">
          <a:pPr algn="ctr"/>
          <a:r>
            <a:rPr lang="en-US" sz="1400" b="1" dirty="0">
              <a:solidFill>
                <a:srgbClr val="002060"/>
              </a:solidFill>
            </a:rPr>
            <a:t>36 161,3</a:t>
          </a:r>
          <a:endParaRPr lang="uk-UA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0.63771</cdr:x>
      <cdr:y>0</cdr:y>
    </cdr:from>
    <cdr:to>
      <cdr:x>0.77716</cdr:x>
      <cdr:y>0.10431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7591122" y="0"/>
          <a:ext cx="1659969" cy="52506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C000">
            <a:alpha val="79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>
              <a:solidFill>
                <a:srgbClr val="002060"/>
              </a:solidFill>
            </a:rPr>
            <a:t>ПРОЕКТ 2019</a:t>
          </a:r>
        </a:p>
        <a:p xmlns:a="http://schemas.openxmlformats.org/drawingml/2006/main">
          <a:pPr algn="ctr"/>
          <a:r>
            <a:rPr lang="en-US" sz="1400" b="1" dirty="0">
              <a:solidFill>
                <a:srgbClr val="002060"/>
              </a:solidFill>
            </a:rPr>
            <a:t>39 111,1</a:t>
          </a:r>
          <a:endParaRPr lang="uk-UA" sz="1400" b="1" dirty="0">
            <a:solidFill>
              <a:srgbClr val="002060"/>
            </a:solidFill>
          </a:endParaRPr>
        </a:p>
        <a:p xmlns:a="http://schemas.openxmlformats.org/drawingml/2006/main">
          <a:pPr algn="ctr"/>
          <a:endParaRPr lang="ru-RU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0.48175</cdr:x>
      <cdr:y>0.09249</cdr:y>
    </cdr:from>
    <cdr:to>
      <cdr:x>0.63924</cdr:x>
      <cdr:y>0.1654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734653" y="465578"/>
          <a:ext cx="1874710" cy="36700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rgbClr val="002060"/>
              </a:solidFill>
            </a:rPr>
            <a:t>2 949,8</a:t>
          </a:r>
          <a:endParaRPr lang="uk-UA" sz="1800" b="1" dirty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uk-UA" sz="1800" b="1" dirty="0">
              <a:solidFill>
                <a:srgbClr val="002060"/>
              </a:solidFill>
            </a:rPr>
            <a:t>10</a:t>
          </a:r>
          <a:r>
            <a:rPr lang="en-US" sz="1800" b="1" dirty="0">
              <a:solidFill>
                <a:srgbClr val="002060"/>
              </a:solidFill>
            </a:rPr>
            <a:t>8,1</a:t>
          </a:r>
          <a:r>
            <a:rPr lang="uk-UA" sz="1800" b="1" dirty="0">
              <a:solidFill>
                <a:srgbClr val="002060"/>
              </a:solidFill>
            </a:rPr>
            <a:t>%</a:t>
          </a:r>
          <a:endParaRPr lang="ru-RU" sz="1800" b="1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0.09114</cdr:x>
      <cdr:y>0.16787</cdr:y>
    </cdr:from>
    <cdr:to>
      <cdr:x>0.15995</cdr:x>
      <cdr:y>0.22989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084923" y="845009"/>
          <a:ext cx="819092" cy="312188"/>
        </a:xfrm>
        <a:prstGeom xmlns:a="http://schemas.openxmlformats.org/drawingml/2006/main" prst="wedgeRoundRectCallout">
          <a:avLst>
            <a:gd name="adj1" fmla="val 50381"/>
            <a:gd name="adj2" fmla="val 114223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+98,0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0.28289</cdr:x>
      <cdr:y>0.39431</cdr:y>
    </cdr:from>
    <cdr:to>
      <cdr:x>0.34099</cdr:x>
      <cdr:y>0.45633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3367446" y="1984822"/>
          <a:ext cx="691610" cy="312188"/>
        </a:xfrm>
        <a:prstGeom xmlns:a="http://schemas.openxmlformats.org/drawingml/2006/main" prst="wedgeRoundRectCallout">
          <a:avLst>
            <a:gd name="adj1" fmla="val 40563"/>
            <a:gd name="adj2" fmla="val 122918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- 180,0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0.49306</cdr:x>
      <cdr:y>0.43798</cdr:y>
    </cdr:from>
    <cdr:to>
      <cdr:x>0.54464</cdr:x>
      <cdr:y>0.5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869260" y="2204647"/>
          <a:ext cx="613917" cy="312189"/>
        </a:xfrm>
        <a:prstGeom xmlns:a="http://schemas.openxmlformats.org/drawingml/2006/main" prst="wedgeRoundRectCallout">
          <a:avLst>
            <a:gd name="adj1" fmla="val 61131"/>
            <a:gd name="adj2" fmla="val 157173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+93,3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0.37433</cdr:x>
      <cdr:y>0.52627</cdr:y>
    </cdr:from>
    <cdr:to>
      <cdr:x>0.4263</cdr:x>
      <cdr:y>0.58829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4455946" y="2649067"/>
          <a:ext cx="618561" cy="312188"/>
        </a:xfrm>
        <a:prstGeom xmlns:a="http://schemas.openxmlformats.org/drawingml/2006/main" prst="wedgeRoundRectCallout">
          <a:avLst>
            <a:gd name="adj1" fmla="val 43036"/>
            <a:gd name="adj2" fmla="val 126492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+78,8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0.6332</cdr:x>
      <cdr:y>0.43798</cdr:y>
    </cdr:from>
    <cdr:to>
      <cdr:x>0.69412</cdr:x>
      <cdr:y>0.5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7537464" y="2204648"/>
          <a:ext cx="725086" cy="312188"/>
        </a:xfrm>
        <a:prstGeom xmlns:a="http://schemas.openxmlformats.org/drawingml/2006/main" prst="wedgeRoundRectCallout">
          <a:avLst>
            <a:gd name="adj1" fmla="val 46687"/>
            <a:gd name="adj2" fmla="val 152528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- 280,0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0.78268</cdr:x>
      <cdr:y>0.51945</cdr:y>
    </cdr:from>
    <cdr:to>
      <cdr:x>0.84138</cdr:x>
      <cdr:y>0.58147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9316794" y="2614742"/>
          <a:ext cx="698746" cy="312188"/>
        </a:xfrm>
        <a:prstGeom xmlns:a="http://schemas.openxmlformats.org/drawingml/2006/main" prst="wedgeRoundRectCallout">
          <a:avLst>
            <a:gd name="adj1" fmla="val 40413"/>
            <a:gd name="adj2" fmla="val 135180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/>
            <a:t>- 861,5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0.28246</cdr:x>
      <cdr:y>6.31746E-5</cdr:y>
    </cdr:from>
    <cdr:to>
      <cdr:x>0.3986</cdr:x>
      <cdr:y>0.11876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3362334" y="318"/>
          <a:ext cx="1382498" cy="597472"/>
        </a:xfrm>
        <a:prstGeom xmlns:a="http://schemas.openxmlformats.org/drawingml/2006/main" prst="round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rgbClr val="002060"/>
              </a:solidFill>
            </a:rPr>
            <a:t> </a:t>
          </a:r>
          <a:r>
            <a:rPr lang="uk-UA" sz="1400" b="1" dirty="0">
              <a:solidFill>
                <a:srgbClr val="002060"/>
              </a:solidFill>
            </a:rPr>
            <a:t>ПЛАН 2018</a:t>
          </a:r>
        </a:p>
        <a:p xmlns:a="http://schemas.openxmlformats.org/drawingml/2006/main">
          <a:pPr algn="ctr"/>
          <a:r>
            <a:rPr lang="uk-UA" sz="1400" b="1" dirty="0">
              <a:solidFill>
                <a:srgbClr val="002060"/>
              </a:solidFill>
            </a:rPr>
            <a:t>3 126,2</a:t>
          </a:r>
        </a:p>
      </cdr:txBody>
    </cdr:sp>
  </cdr:relSizeAnchor>
  <cdr:relSizeAnchor xmlns:cdr="http://schemas.openxmlformats.org/drawingml/2006/chartDrawing">
    <cdr:from>
      <cdr:x>0.63771</cdr:x>
      <cdr:y>0</cdr:y>
    </cdr:from>
    <cdr:to>
      <cdr:x>0.77716</cdr:x>
      <cdr:y>0.10431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7591122" y="0"/>
          <a:ext cx="1659969" cy="52506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C000">
            <a:alpha val="79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>
              <a:solidFill>
                <a:srgbClr val="002060"/>
              </a:solidFill>
            </a:rPr>
            <a:t>ПРОЕКТ 2019</a:t>
          </a:r>
        </a:p>
        <a:p xmlns:a="http://schemas.openxmlformats.org/drawingml/2006/main">
          <a:pPr algn="ctr"/>
          <a:r>
            <a:rPr lang="uk-UA" sz="1400" b="1" dirty="0">
              <a:solidFill>
                <a:srgbClr val="002060"/>
              </a:solidFill>
            </a:rPr>
            <a:t>2 074,8</a:t>
          </a:r>
        </a:p>
        <a:p xmlns:a="http://schemas.openxmlformats.org/drawingml/2006/main">
          <a:pPr algn="ctr"/>
          <a:endParaRPr lang="ru-RU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0.48865</cdr:x>
      <cdr:y>0.10074</cdr:y>
    </cdr:from>
    <cdr:to>
      <cdr:x>0.64614</cdr:x>
      <cdr:y>0.17365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816736" y="507098"/>
          <a:ext cx="1874710" cy="36700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800" b="1" dirty="0">
              <a:solidFill>
                <a:srgbClr val="002060"/>
              </a:solidFill>
            </a:rPr>
            <a:t>1 051,4</a:t>
          </a:r>
        </a:p>
      </cdr:txBody>
    </cdr:sp>
  </cdr:relSizeAnchor>
  <cdr:relSizeAnchor xmlns:cdr="http://schemas.openxmlformats.org/drawingml/2006/chartDrawing">
    <cdr:from>
      <cdr:x>0.81725</cdr:x>
      <cdr:y>0.33814</cdr:y>
    </cdr:from>
    <cdr:to>
      <cdr:x>0.94614</cdr:x>
      <cdr:y>0.4653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9728336" y="1702068"/>
          <a:ext cx="1534160" cy="6400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dirty="0"/>
            <a:t>в т. ч. експеримент щодо фінансування автомобільних доріг </a:t>
          </a:r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0.56528</cdr:x>
      <cdr:y>0.8583</cdr:y>
    </cdr:from>
    <cdr:to>
      <cdr:x>1</cdr:x>
      <cdr:y>0.94538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68995" y="4790023"/>
          <a:ext cx="4821019" cy="48603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1">
                  <a:lumMod val="50000"/>
                </a:schemeClr>
              </a:solidFill>
            </a:rPr>
            <a:t>I </a:t>
          </a:r>
          <a:r>
            <a:rPr lang="uk-UA" sz="1200" b="1" dirty="0">
              <a:solidFill>
                <a:schemeClr val="accent1">
                  <a:lumMod val="50000"/>
                </a:schemeClr>
              </a:solidFill>
            </a:rPr>
            <a:t>група  10% від прожиткового мінімума (1921,0 грн)</a:t>
          </a:r>
        </a:p>
        <a:p xmlns:a="http://schemas.openxmlformats.org/drawingml/2006/main">
          <a:r>
            <a:rPr lang="en-US" sz="1200" b="1" dirty="0">
              <a:solidFill>
                <a:schemeClr val="accent1">
                  <a:lumMod val="50000"/>
                </a:schemeClr>
              </a:solidFill>
            </a:rPr>
            <a:t>II </a:t>
          </a:r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група 20% від  мінімальної з/п (4 173,0 грн)</a:t>
          </a:r>
          <a:r>
            <a:rPr lang="uk-UA" sz="1200" b="1" dirty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0.25769</cdr:x>
      <cdr:y>0.28153</cdr:y>
    </cdr:from>
    <cdr:to>
      <cdr:x>0.36366</cdr:x>
      <cdr:y>0.31318</cdr:y>
    </cdr:to>
    <cdr:cxnSp macro="">
      <cdr:nvCxnSpPr>
        <cdr:cNvPr id="3" name="Соединительная линия уступом 2">
          <a:extLst xmlns:a="http://schemas.openxmlformats.org/drawingml/2006/main">
            <a:ext uri="{FF2B5EF4-FFF2-40B4-BE49-F238E27FC236}">
              <a16:creationId xmlns:a16="http://schemas.microsoft.com/office/drawing/2014/main" id="{087F7B3B-33B5-9A44-ADF0-C333FFC5CD31}"/>
            </a:ext>
          </a:extLst>
        </cdr:cNvPr>
        <cdr:cNvCxnSpPr/>
      </cdr:nvCxnSpPr>
      <cdr:spPr>
        <a:xfrm xmlns:a="http://schemas.openxmlformats.org/drawingml/2006/main" rot="10800000" flipV="1">
          <a:off x="3141814" y="1645281"/>
          <a:ext cx="1291909" cy="184916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0.25636</cdr:x>
      <cdr:y>0.43226</cdr:y>
    </cdr:from>
    <cdr:to>
      <cdr:x>0.31687</cdr:x>
      <cdr:y>0.43261</cdr:y>
    </cdr:to>
    <cdr:cxnSp macro="">
      <cdr:nvCxnSpPr>
        <cdr:cNvPr id="6" name="Соединительная линия уступом 5">
          <a:extLst xmlns:a="http://schemas.openxmlformats.org/drawingml/2006/main">
            <a:ext uri="{FF2B5EF4-FFF2-40B4-BE49-F238E27FC236}">
              <a16:creationId xmlns:a16="http://schemas.microsoft.com/office/drawing/2014/main" id="{C78191A1-79A2-1344-9848-0AB8259BF610}"/>
            </a:ext>
          </a:extLst>
        </cdr:cNvPr>
        <cdr:cNvCxnSpPr/>
      </cdr:nvCxnSpPr>
      <cdr:spPr>
        <a:xfrm xmlns:a="http://schemas.openxmlformats.org/drawingml/2006/main" rot="10800000" flipV="1">
          <a:off x="3125505" y="2526120"/>
          <a:ext cx="737763" cy="2019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0.25846</cdr:x>
      <cdr:y>0.75424</cdr:y>
    </cdr:from>
    <cdr:to>
      <cdr:x>0.43178</cdr:x>
      <cdr:y>0.84138</cdr:y>
    </cdr:to>
    <cdr:cxnSp macro="">
      <cdr:nvCxnSpPr>
        <cdr:cNvPr id="8" name="Соединительная линия уступом 7">
          <a:extLst xmlns:a="http://schemas.openxmlformats.org/drawingml/2006/main">
            <a:ext uri="{FF2B5EF4-FFF2-40B4-BE49-F238E27FC236}">
              <a16:creationId xmlns:a16="http://schemas.microsoft.com/office/drawing/2014/main" id="{463BEFA3-2321-AD48-902E-0C2CDD3258FD}"/>
            </a:ext>
          </a:extLst>
        </cdr:cNvPr>
        <cdr:cNvCxnSpPr/>
      </cdr:nvCxnSpPr>
      <cdr:spPr>
        <a:xfrm xmlns:a="http://schemas.openxmlformats.org/drawingml/2006/main" rot="10800000">
          <a:off x="3151140" y="4407740"/>
          <a:ext cx="2113089" cy="509245"/>
        </a:xfrm>
        <a:prstGeom xmlns:a="http://schemas.openxmlformats.org/drawingml/2006/main" prst="bentConnector3">
          <a:avLst>
            <a:gd name="adj1" fmla="val 58734"/>
          </a:avLst>
        </a:prstGeom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0.25708</cdr:x>
      <cdr:y>0.43952</cdr:y>
    </cdr:from>
    <cdr:to>
      <cdr:x>0.3176</cdr:x>
      <cdr:y>0.43986</cdr:y>
    </cdr:to>
    <cdr:cxnSp macro="">
      <cdr:nvCxnSpPr>
        <cdr:cNvPr id="11" name="Соединительная линия уступом 10">
          <a:extLst xmlns:a="http://schemas.openxmlformats.org/drawingml/2006/main">
            <a:ext uri="{FF2B5EF4-FFF2-40B4-BE49-F238E27FC236}">
              <a16:creationId xmlns:a16="http://schemas.microsoft.com/office/drawing/2014/main" id="{B5E1BE34-5B54-044D-AD17-89E3C699CC40}"/>
            </a:ext>
          </a:extLst>
        </cdr:cNvPr>
        <cdr:cNvCxnSpPr/>
      </cdr:nvCxnSpPr>
      <cdr:spPr>
        <a:xfrm xmlns:a="http://schemas.openxmlformats.org/drawingml/2006/main" rot="10800000" flipV="1">
          <a:off x="3134360" y="2568531"/>
          <a:ext cx="737763" cy="2019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0.60322</cdr:x>
      <cdr:y>0.66101</cdr:y>
    </cdr:from>
    <cdr:to>
      <cdr:x>0.61687</cdr:x>
      <cdr:y>0.84999</cdr:y>
    </cdr:to>
    <cdr:cxnSp macro="">
      <cdr:nvCxnSpPr>
        <cdr:cNvPr id="12" name="Соединительная линия уступом 11">
          <a:extLst xmlns:a="http://schemas.openxmlformats.org/drawingml/2006/main">
            <a:ext uri="{FF2B5EF4-FFF2-40B4-BE49-F238E27FC236}">
              <a16:creationId xmlns:a16="http://schemas.microsoft.com/office/drawing/2014/main" id="{115871FC-4E06-0844-A3AE-0688D7205071}"/>
            </a:ext>
          </a:extLst>
        </cdr:cNvPr>
        <cdr:cNvCxnSpPr/>
      </cdr:nvCxnSpPr>
      <cdr:spPr>
        <a:xfrm xmlns:a="http://schemas.openxmlformats.org/drawingml/2006/main" rot="16200000" flipV="1">
          <a:off x="6885483" y="4331932"/>
          <a:ext cx="1104394" cy="166375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5">
              <a:lumMod val="40000"/>
              <a:lumOff val="60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0.60724</cdr:x>
      <cdr:y>0.63616</cdr:y>
    </cdr:from>
    <cdr:to>
      <cdr:x>0.72214</cdr:x>
      <cdr:y>0.79694</cdr:y>
    </cdr:to>
    <cdr:cxnSp macro="">
      <cdr:nvCxnSpPr>
        <cdr:cNvPr id="15" name="Соединительная линия уступом 14">
          <a:extLst xmlns:a="http://schemas.openxmlformats.org/drawingml/2006/main">
            <a:ext uri="{FF2B5EF4-FFF2-40B4-BE49-F238E27FC236}">
              <a16:creationId xmlns:a16="http://schemas.microsoft.com/office/drawing/2014/main" id="{89B8FA7A-51C9-AF4A-94AB-598B2D3BFE9F}"/>
            </a:ext>
          </a:extLst>
        </cdr:cNvPr>
        <cdr:cNvCxnSpPr/>
      </cdr:nvCxnSpPr>
      <cdr:spPr>
        <a:xfrm xmlns:a="http://schemas.openxmlformats.org/drawingml/2006/main" rot="10800000">
          <a:off x="7403423" y="3717723"/>
          <a:ext cx="1400958" cy="939565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tx1">
              <a:lumMod val="65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0.61412</cdr:x>
      <cdr:y>0.60028</cdr:y>
    </cdr:from>
    <cdr:to>
      <cdr:x>0.72146</cdr:x>
      <cdr:y>0.65339</cdr:y>
    </cdr:to>
    <cdr:cxnSp macro="">
      <cdr:nvCxnSpPr>
        <cdr:cNvPr id="26" name="Соединительная линия уступом 25">
          <a:extLst xmlns:a="http://schemas.openxmlformats.org/drawingml/2006/main">
            <a:ext uri="{FF2B5EF4-FFF2-40B4-BE49-F238E27FC236}">
              <a16:creationId xmlns:a16="http://schemas.microsoft.com/office/drawing/2014/main" id="{BA727FC3-83D6-4544-B521-5C8D6A4E3B09}"/>
            </a:ext>
          </a:extLst>
        </cdr:cNvPr>
        <cdr:cNvCxnSpPr/>
      </cdr:nvCxnSpPr>
      <cdr:spPr>
        <a:xfrm xmlns:a="http://schemas.openxmlformats.org/drawingml/2006/main" rot="10800000">
          <a:off x="7487353" y="3508018"/>
          <a:ext cx="1308641" cy="310370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0.61962</cdr:x>
      <cdr:y>0.54716</cdr:y>
    </cdr:from>
    <cdr:to>
      <cdr:x>0.71664</cdr:x>
      <cdr:y>0.54716</cdr:y>
    </cdr:to>
    <cdr:cxnSp macro="">
      <cdr:nvCxnSpPr>
        <cdr:cNvPr id="29" name="Соединительная линия уступом 28">
          <a:extLst xmlns:a="http://schemas.openxmlformats.org/drawingml/2006/main">
            <a:ext uri="{FF2B5EF4-FFF2-40B4-BE49-F238E27FC236}">
              <a16:creationId xmlns:a16="http://schemas.microsoft.com/office/drawing/2014/main" id="{6C84F2A2-8106-4A48-8C16-2D2993963382}"/>
            </a:ext>
          </a:extLst>
        </cdr:cNvPr>
        <cdr:cNvCxnSpPr/>
      </cdr:nvCxnSpPr>
      <cdr:spPr>
        <a:xfrm xmlns:a="http://schemas.openxmlformats.org/drawingml/2006/main" rot="10800000">
          <a:off x="7554408" y="3197585"/>
          <a:ext cx="1182863" cy="1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0.60311</cdr:x>
      <cdr:y>0.26581</cdr:y>
    </cdr:from>
    <cdr:to>
      <cdr:x>0.69875</cdr:x>
      <cdr:y>0.38495</cdr:y>
    </cdr:to>
    <cdr:cxnSp macro="">
      <cdr:nvCxnSpPr>
        <cdr:cNvPr id="31" name="Соединительная линия уступом 30">
          <a:extLst xmlns:a="http://schemas.openxmlformats.org/drawingml/2006/main">
            <a:ext uri="{FF2B5EF4-FFF2-40B4-BE49-F238E27FC236}">
              <a16:creationId xmlns:a16="http://schemas.microsoft.com/office/drawing/2014/main" id="{FABD0C99-A06C-3148-98FB-C07B84968120}"/>
            </a:ext>
          </a:extLst>
        </cdr:cNvPr>
        <cdr:cNvCxnSpPr/>
      </cdr:nvCxnSpPr>
      <cdr:spPr>
        <a:xfrm xmlns:a="http://schemas.openxmlformats.org/drawingml/2006/main" rot="10800000" flipV="1">
          <a:off x="7353090" y="1553361"/>
          <a:ext cx="1166067" cy="69628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6">
              <a:lumMod val="40000"/>
              <a:lumOff val="60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0.61691</cdr:x>
      <cdr:y>0.45242</cdr:y>
    </cdr:from>
    <cdr:to>
      <cdr:x>0.71458</cdr:x>
      <cdr:y>0.48839</cdr:y>
    </cdr:to>
    <cdr:cxnSp macro="">
      <cdr:nvCxnSpPr>
        <cdr:cNvPr id="34" name="Соединительная линия уступом 33">
          <a:extLst xmlns:a="http://schemas.openxmlformats.org/drawingml/2006/main">
            <a:ext uri="{FF2B5EF4-FFF2-40B4-BE49-F238E27FC236}">
              <a16:creationId xmlns:a16="http://schemas.microsoft.com/office/drawing/2014/main" id="{491B66B8-DCE3-B44E-8438-C5A14E5AD1C7}"/>
            </a:ext>
          </a:extLst>
        </cdr:cNvPr>
        <cdr:cNvCxnSpPr/>
      </cdr:nvCxnSpPr>
      <cdr:spPr>
        <a:xfrm xmlns:a="http://schemas.openxmlformats.org/drawingml/2006/main" rot="10800000" flipV="1">
          <a:off x="7521369" y="2643929"/>
          <a:ext cx="1190735" cy="210206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0.34107</cdr:x>
      <cdr:y>0.13683</cdr:y>
    </cdr:from>
    <cdr:to>
      <cdr:x>0.50953</cdr:x>
      <cdr:y>0.21413</cdr:y>
    </cdr:to>
    <cdr:cxnSp macro="">
      <cdr:nvCxnSpPr>
        <cdr:cNvPr id="46" name="Соединительная линия уступом 45">
          <a:extLst xmlns:a="http://schemas.openxmlformats.org/drawingml/2006/main">
            <a:ext uri="{FF2B5EF4-FFF2-40B4-BE49-F238E27FC236}">
              <a16:creationId xmlns:a16="http://schemas.microsoft.com/office/drawing/2014/main" id="{7659C621-37E3-6146-859B-D0900FB71ADB}"/>
            </a:ext>
          </a:extLst>
        </cdr:cNvPr>
        <cdr:cNvCxnSpPr/>
      </cdr:nvCxnSpPr>
      <cdr:spPr>
        <a:xfrm xmlns:a="http://schemas.openxmlformats.org/drawingml/2006/main" rot="10800000">
          <a:off x="4158270" y="799609"/>
          <a:ext cx="2053914" cy="451748"/>
        </a:xfrm>
        <a:prstGeom xmlns:a="http://schemas.openxmlformats.org/drawingml/2006/main" prst="bentConnector3">
          <a:avLst>
            <a:gd name="adj1" fmla="val 579"/>
          </a:avLst>
        </a:prstGeom>
        <a:ln xmlns:a="http://schemas.openxmlformats.org/drawingml/2006/main">
          <a:solidFill>
            <a:schemeClr val="tx1">
              <a:lumMod val="65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0.58935</cdr:x>
      <cdr:y>0.12369</cdr:y>
    </cdr:from>
    <cdr:to>
      <cdr:x>0.71664</cdr:x>
      <cdr:y>0.32897</cdr:y>
    </cdr:to>
    <cdr:cxnSp macro="">
      <cdr:nvCxnSpPr>
        <cdr:cNvPr id="18" name="Соединительная линия уступом 17">
          <a:extLst xmlns:a="http://schemas.openxmlformats.org/drawingml/2006/main">
            <a:ext uri="{FF2B5EF4-FFF2-40B4-BE49-F238E27FC236}">
              <a16:creationId xmlns:a16="http://schemas.microsoft.com/office/drawing/2014/main" id="{9CC104DF-C318-0B45-A213-5D56F7088C91}"/>
            </a:ext>
          </a:extLst>
        </cdr:cNvPr>
        <cdr:cNvCxnSpPr/>
      </cdr:nvCxnSpPr>
      <cdr:spPr>
        <a:xfrm xmlns:a="http://schemas.openxmlformats.org/drawingml/2006/main" flipV="1">
          <a:off x="7185306" y="722851"/>
          <a:ext cx="1551963" cy="1199625"/>
        </a:xfrm>
        <a:prstGeom xmlns:a="http://schemas.openxmlformats.org/drawingml/2006/main" prst="bentConnector3">
          <a:avLst>
            <a:gd name="adj1" fmla="val 25676"/>
          </a:avLst>
        </a:prstGeom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0.29537</cdr:x>
      <cdr:y>0.1456</cdr:y>
    </cdr:from>
    <cdr:to>
      <cdr:x>0.45776</cdr:x>
      <cdr:y>0.16746</cdr:y>
    </cdr:to>
    <cdr:cxnSp macro="">
      <cdr:nvCxnSpPr>
        <cdr:cNvPr id="3" name="Соединительная линия уступом 2">
          <a:extLst xmlns:a="http://schemas.openxmlformats.org/drawingml/2006/main">
            <a:ext uri="{FF2B5EF4-FFF2-40B4-BE49-F238E27FC236}">
              <a16:creationId xmlns:a16="http://schemas.microsoft.com/office/drawing/2014/main" id="{FB2722CA-C16B-0B4B-A819-612816ED9275}"/>
            </a:ext>
          </a:extLst>
        </cdr:cNvPr>
        <cdr:cNvCxnSpPr/>
      </cdr:nvCxnSpPr>
      <cdr:spPr>
        <a:xfrm xmlns:a="http://schemas.openxmlformats.org/drawingml/2006/main">
          <a:off x="3601144" y="875554"/>
          <a:ext cx="1979866" cy="131471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 w="28575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0.23757</cdr:x>
      <cdr:y>0.42344</cdr:y>
    </cdr:from>
    <cdr:to>
      <cdr:x>0.32303</cdr:x>
      <cdr:y>0.46924</cdr:y>
    </cdr:to>
    <cdr:cxnSp macro="">
      <cdr:nvCxnSpPr>
        <cdr:cNvPr id="7" name="Соединительная линия уступом 6">
          <a:extLst xmlns:a="http://schemas.openxmlformats.org/drawingml/2006/main">
            <a:ext uri="{FF2B5EF4-FFF2-40B4-BE49-F238E27FC236}">
              <a16:creationId xmlns:a16="http://schemas.microsoft.com/office/drawing/2014/main" id="{94F0E7FB-1907-064F-A2F8-B7DF3617CE43}"/>
            </a:ext>
          </a:extLst>
        </cdr:cNvPr>
        <cdr:cNvCxnSpPr/>
      </cdr:nvCxnSpPr>
      <cdr:spPr>
        <a:xfrm xmlns:a="http://schemas.openxmlformats.org/drawingml/2006/main" flipV="1">
          <a:off x="2896469" y="2546338"/>
          <a:ext cx="1041929" cy="275462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0.25271</cdr:x>
      <cdr:y>0.25882</cdr:y>
    </cdr:from>
    <cdr:to>
      <cdr:x>0.36093</cdr:x>
      <cdr:y>0.29384</cdr:y>
    </cdr:to>
    <cdr:cxnSp macro="">
      <cdr:nvCxnSpPr>
        <cdr:cNvPr id="10" name="Соединительная линия уступом 9">
          <a:extLst xmlns:a="http://schemas.openxmlformats.org/drawingml/2006/main">
            <a:ext uri="{FF2B5EF4-FFF2-40B4-BE49-F238E27FC236}">
              <a16:creationId xmlns:a16="http://schemas.microsoft.com/office/drawing/2014/main" id="{A112E0EB-5272-1E4C-A793-2D09B74D204E}"/>
            </a:ext>
          </a:extLst>
        </cdr:cNvPr>
        <cdr:cNvCxnSpPr/>
      </cdr:nvCxnSpPr>
      <cdr:spPr>
        <a:xfrm xmlns:a="http://schemas.openxmlformats.org/drawingml/2006/main" rot="10800000" flipV="1">
          <a:off x="3081027" y="1529563"/>
          <a:ext cx="1319432" cy="206957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0.62702</cdr:x>
      <cdr:y>0.47412</cdr:y>
    </cdr:from>
    <cdr:to>
      <cdr:x>0.70821</cdr:x>
      <cdr:y>0.48763</cdr:y>
    </cdr:to>
    <cdr:cxnSp macro="">
      <cdr:nvCxnSpPr>
        <cdr:cNvPr id="16" name="Соединительная линия уступом 15">
          <a:extLst xmlns:a="http://schemas.openxmlformats.org/drawingml/2006/main">
            <a:ext uri="{FF2B5EF4-FFF2-40B4-BE49-F238E27FC236}">
              <a16:creationId xmlns:a16="http://schemas.microsoft.com/office/drawing/2014/main" id="{5361F853-D250-0F41-B6DA-FFF05B945F96}"/>
            </a:ext>
          </a:extLst>
        </cdr:cNvPr>
        <cdr:cNvCxnSpPr/>
      </cdr:nvCxnSpPr>
      <cdr:spPr>
        <a:xfrm xmlns:a="http://schemas.openxmlformats.org/drawingml/2006/main" rot="10800000" flipV="1">
          <a:off x="7644628" y="2801922"/>
          <a:ext cx="989910" cy="79853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2">
              <a:lumMod val="50000"/>
            </a:schemeClr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0.22931</cdr:x>
      <cdr:y>0.74406</cdr:y>
    </cdr:from>
    <cdr:to>
      <cdr:x>0.38138</cdr:x>
      <cdr:y>0.8077</cdr:y>
    </cdr:to>
    <cdr:cxnSp macro="">
      <cdr:nvCxnSpPr>
        <cdr:cNvPr id="19" name="Соединительная линия уступом 18">
          <a:extLst xmlns:a="http://schemas.openxmlformats.org/drawingml/2006/main">
            <a:ext uri="{FF2B5EF4-FFF2-40B4-BE49-F238E27FC236}">
              <a16:creationId xmlns:a16="http://schemas.microsoft.com/office/drawing/2014/main" id="{D18E5AC3-B618-6A4E-8B65-C45D8356B192}"/>
            </a:ext>
          </a:extLst>
        </cdr:cNvPr>
        <cdr:cNvCxnSpPr/>
      </cdr:nvCxnSpPr>
      <cdr:spPr>
        <a:xfrm xmlns:a="http://schemas.openxmlformats.org/drawingml/2006/main" flipV="1">
          <a:off x="2795801" y="4397216"/>
          <a:ext cx="1853984" cy="376120"/>
        </a:xfrm>
        <a:prstGeom xmlns:a="http://schemas.openxmlformats.org/drawingml/2006/main" prst="bentConnector3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0.58642</cdr:x>
      <cdr:y>0.14053</cdr:y>
    </cdr:from>
    <cdr:to>
      <cdr:x>0.70959</cdr:x>
      <cdr:y>0.27113</cdr:y>
    </cdr:to>
    <cdr:cxnSp macro="">
      <cdr:nvCxnSpPr>
        <cdr:cNvPr id="24" name="Соединительная линия уступом 23">
          <a:extLst xmlns:a="http://schemas.openxmlformats.org/drawingml/2006/main">
            <a:ext uri="{FF2B5EF4-FFF2-40B4-BE49-F238E27FC236}">
              <a16:creationId xmlns:a16="http://schemas.microsoft.com/office/drawing/2014/main" id="{8D9D820E-262F-954D-A46A-56EA2DBCA3A7}"/>
            </a:ext>
          </a:extLst>
        </cdr:cNvPr>
        <cdr:cNvCxnSpPr/>
      </cdr:nvCxnSpPr>
      <cdr:spPr>
        <a:xfrm xmlns:a="http://schemas.openxmlformats.org/drawingml/2006/main" flipV="1">
          <a:off x="7149687" y="830510"/>
          <a:ext cx="1501629" cy="771787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0.61673</cdr:x>
      <cdr:y>0.26971</cdr:y>
    </cdr:from>
    <cdr:to>
      <cdr:x>0.71097</cdr:x>
      <cdr:y>0.38879</cdr:y>
    </cdr:to>
    <cdr:cxnSp macro="">
      <cdr:nvCxnSpPr>
        <cdr:cNvPr id="17" name="Соединительная линия уступом 16">
          <a:extLst xmlns:a="http://schemas.openxmlformats.org/drawingml/2006/main">
            <a:ext uri="{FF2B5EF4-FFF2-40B4-BE49-F238E27FC236}">
              <a16:creationId xmlns:a16="http://schemas.microsoft.com/office/drawing/2014/main" id="{E55C6C6A-B167-0542-B0E0-C9F4A3973F10}"/>
            </a:ext>
          </a:extLst>
        </cdr:cNvPr>
        <cdr:cNvCxnSpPr/>
      </cdr:nvCxnSpPr>
      <cdr:spPr>
        <a:xfrm xmlns:a="http://schemas.openxmlformats.org/drawingml/2006/main" flipV="1">
          <a:off x="7519172" y="1593908"/>
          <a:ext cx="1148922" cy="70374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0.62427</cdr:x>
      <cdr:y>0.38043</cdr:y>
    </cdr:from>
    <cdr:to>
      <cdr:x>0.71509</cdr:x>
      <cdr:y>0.45234</cdr:y>
    </cdr:to>
    <cdr:cxnSp macro="">
      <cdr:nvCxnSpPr>
        <cdr:cNvPr id="18" name="Соединительная линия уступом 17">
          <a:extLst xmlns:a="http://schemas.openxmlformats.org/drawingml/2006/main">
            <a:ext uri="{FF2B5EF4-FFF2-40B4-BE49-F238E27FC236}">
              <a16:creationId xmlns:a16="http://schemas.microsoft.com/office/drawing/2014/main" id="{96499841-9E8D-854A-B02D-54F6F3C2B252}"/>
            </a:ext>
          </a:extLst>
        </cdr:cNvPr>
        <cdr:cNvCxnSpPr/>
      </cdr:nvCxnSpPr>
      <cdr:spPr>
        <a:xfrm xmlns:a="http://schemas.openxmlformats.org/drawingml/2006/main" flipV="1">
          <a:off x="7611100" y="2248249"/>
          <a:ext cx="1107328" cy="424972"/>
        </a:xfrm>
        <a:prstGeom xmlns:a="http://schemas.openxmlformats.org/drawingml/2006/main" prst="bentConnector3">
          <a:avLst>
            <a:gd name="adj1" fmla="val 53030"/>
          </a:avLst>
        </a:prstGeom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0.62496</cdr:x>
      <cdr:y>0.5309</cdr:y>
    </cdr:from>
    <cdr:to>
      <cdr:x>0.70546</cdr:x>
      <cdr:y>0.582</cdr:y>
    </cdr:to>
    <cdr:cxnSp macro="">
      <cdr:nvCxnSpPr>
        <cdr:cNvPr id="25" name="Соединительная линия уступом 24">
          <a:extLst xmlns:a="http://schemas.openxmlformats.org/drawingml/2006/main">
            <a:ext uri="{FF2B5EF4-FFF2-40B4-BE49-F238E27FC236}">
              <a16:creationId xmlns:a16="http://schemas.microsoft.com/office/drawing/2014/main" id="{E6F742D1-D9B8-0747-8888-FB23828EF32F}"/>
            </a:ext>
          </a:extLst>
        </cdr:cNvPr>
        <cdr:cNvCxnSpPr/>
      </cdr:nvCxnSpPr>
      <cdr:spPr>
        <a:xfrm xmlns:a="http://schemas.openxmlformats.org/drawingml/2006/main" rot="10800000">
          <a:off x="7619472" y="3137482"/>
          <a:ext cx="981513" cy="302006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0.62152</cdr:x>
      <cdr:y>0.55077</cdr:y>
    </cdr:from>
    <cdr:to>
      <cdr:x>0.70959</cdr:x>
      <cdr:y>0.69982</cdr:y>
    </cdr:to>
    <cdr:cxnSp macro="">
      <cdr:nvCxnSpPr>
        <cdr:cNvPr id="27" name="Соединительная линия уступом 26">
          <a:extLst xmlns:a="http://schemas.openxmlformats.org/drawingml/2006/main">
            <a:ext uri="{FF2B5EF4-FFF2-40B4-BE49-F238E27FC236}">
              <a16:creationId xmlns:a16="http://schemas.microsoft.com/office/drawing/2014/main" id="{280728A3-3673-EB42-9159-A659E38AC7ED}"/>
            </a:ext>
          </a:extLst>
        </cdr:cNvPr>
        <cdr:cNvCxnSpPr/>
      </cdr:nvCxnSpPr>
      <cdr:spPr>
        <a:xfrm xmlns:a="http://schemas.openxmlformats.org/drawingml/2006/main" rot="10800000">
          <a:off x="7577526" y="3254928"/>
          <a:ext cx="1073790" cy="880844"/>
        </a:xfrm>
        <a:prstGeom xmlns:a="http://schemas.openxmlformats.org/drawingml/2006/main" prst="bentConnector3">
          <a:avLst>
            <a:gd name="adj1" fmla="val 78906"/>
          </a:avLst>
        </a:prstGeom>
        <a:ln xmlns:a="http://schemas.openxmlformats.org/drawingml/2006/main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0.61532</cdr:x>
      <cdr:y>0.59478</cdr:y>
    </cdr:from>
    <cdr:to>
      <cdr:x>0.70477</cdr:x>
      <cdr:y>0.82616</cdr:y>
    </cdr:to>
    <cdr:cxnSp macro="">
      <cdr:nvCxnSpPr>
        <cdr:cNvPr id="29" name="Соединительная линия уступом 28">
          <a:extLst xmlns:a="http://schemas.openxmlformats.org/drawingml/2006/main">
            <a:ext uri="{FF2B5EF4-FFF2-40B4-BE49-F238E27FC236}">
              <a16:creationId xmlns:a16="http://schemas.microsoft.com/office/drawing/2014/main" id="{B1688911-156B-D040-8494-DD1EB12EDDAE}"/>
            </a:ext>
          </a:extLst>
        </cdr:cNvPr>
        <cdr:cNvCxnSpPr/>
      </cdr:nvCxnSpPr>
      <cdr:spPr>
        <a:xfrm xmlns:a="http://schemas.openxmlformats.org/drawingml/2006/main" rot="16200000" flipV="1">
          <a:off x="7363608" y="3653406"/>
          <a:ext cx="1367405" cy="1090567"/>
        </a:xfrm>
        <a:prstGeom xmlns:a="http://schemas.openxmlformats.org/drawingml/2006/main" prst="bentConnector3">
          <a:avLst>
            <a:gd name="adj1" fmla="val 2761"/>
          </a:avLst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2"/>
            <a:ext cx="4277135" cy="341031"/>
          </a:xfrm>
          <a:prstGeom prst="rect">
            <a:avLst/>
          </a:prstGeom>
        </p:spPr>
        <p:txBody>
          <a:bodyPr vert="horz" lIns="90730" tIns="45364" rIns="90730" bIns="453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91" y="2"/>
            <a:ext cx="4277135" cy="341031"/>
          </a:xfrm>
          <a:prstGeom prst="rect">
            <a:avLst/>
          </a:prstGeom>
        </p:spPr>
        <p:txBody>
          <a:bodyPr vert="horz" lIns="90730" tIns="45364" rIns="90730" bIns="45364" rtlCol="0"/>
          <a:lstStyle>
            <a:lvl1pPr algn="r">
              <a:defRPr sz="1200"/>
            </a:lvl1pPr>
          </a:lstStyle>
          <a:p>
            <a:fld id="{8203E1EA-796A-4A10-BB4B-02816D22928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6" y="6456647"/>
            <a:ext cx="4277135" cy="341031"/>
          </a:xfrm>
          <a:prstGeom prst="rect">
            <a:avLst/>
          </a:prstGeom>
        </p:spPr>
        <p:txBody>
          <a:bodyPr vert="horz" lIns="90730" tIns="45364" rIns="90730" bIns="453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91" y="6456647"/>
            <a:ext cx="4277135" cy="341031"/>
          </a:xfrm>
          <a:prstGeom prst="rect">
            <a:avLst/>
          </a:prstGeom>
        </p:spPr>
        <p:txBody>
          <a:bodyPr vert="horz" lIns="90730" tIns="45364" rIns="90730" bIns="45364" rtlCol="0" anchor="b"/>
          <a:lstStyle>
            <a:lvl1pPr algn="r">
              <a:defRPr sz="1200"/>
            </a:lvl1pPr>
          </a:lstStyle>
          <a:p>
            <a:fld id="{22EE3D5B-B060-4C88-BD52-22722B885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2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0"/>
            <a:ext cx="4278154" cy="341065"/>
          </a:xfrm>
          <a:prstGeom prst="rect">
            <a:avLst/>
          </a:prstGeom>
        </p:spPr>
        <p:txBody>
          <a:bodyPr vert="horz" lIns="89721" tIns="44861" rIns="89721" bIns="448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7" y="10"/>
            <a:ext cx="4278154" cy="341065"/>
          </a:xfrm>
          <a:prstGeom prst="rect">
            <a:avLst/>
          </a:prstGeom>
        </p:spPr>
        <p:txBody>
          <a:bodyPr vert="horz" lIns="89721" tIns="44861" rIns="89721" bIns="44861" rtlCol="0"/>
          <a:lstStyle>
            <a:lvl1pPr algn="r">
              <a:defRPr sz="1200"/>
            </a:lvl1pPr>
          </a:lstStyle>
          <a:p>
            <a:fld id="{F9B7D193-ED91-4E31-829B-8911A77609BC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5113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21" tIns="44861" rIns="89721" bIns="448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3"/>
            <a:ext cx="7898130" cy="2676584"/>
          </a:xfrm>
          <a:prstGeom prst="rect">
            <a:avLst/>
          </a:prstGeom>
        </p:spPr>
        <p:txBody>
          <a:bodyPr vert="horz" lIns="89721" tIns="44861" rIns="89721" bIns="4486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56615"/>
            <a:ext cx="4278154" cy="341064"/>
          </a:xfrm>
          <a:prstGeom prst="rect">
            <a:avLst/>
          </a:prstGeom>
        </p:spPr>
        <p:txBody>
          <a:bodyPr vert="horz" lIns="89721" tIns="44861" rIns="89721" bIns="448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7" y="6456615"/>
            <a:ext cx="4278154" cy="341064"/>
          </a:xfrm>
          <a:prstGeom prst="rect">
            <a:avLst/>
          </a:prstGeom>
        </p:spPr>
        <p:txBody>
          <a:bodyPr vert="horz" lIns="89721" tIns="44861" rIns="89721" bIns="44861" rtlCol="0" anchor="b"/>
          <a:lstStyle>
            <a:lvl1pPr algn="r">
              <a:defRPr sz="1200"/>
            </a:lvl1pPr>
          </a:lstStyle>
          <a:p>
            <a:fld id="{667B7792-8E26-4739-BD8A-9A6694E8C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6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5113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8B99-1DB6-4633-B65A-8C1C4A5EB660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5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8B99-1DB6-4633-B65A-8C1C4A5EB66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6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5113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8B99-1DB6-4633-B65A-8C1C4A5EB660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4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8B99-1DB6-4633-B65A-8C1C4A5EB66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93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8B99-1DB6-4633-B65A-8C1C4A5EB66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54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8B99-1DB6-4633-B65A-8C1C4A5EB66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935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8B99-1DB6-4633-B65A-8C1C4A5EB660}" type="slidenum">
              <a:rPr lang="ru-RU" smtClean="0"/>
              <a:t>23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1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8B99-1DB6-4633-B65A-8C1C4A5EB660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4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82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754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56B7EB-0502-4E11-86CB-1D825F8B9B41}" type="slidenum">
              <a:rPr lang="ru-R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22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20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7375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226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42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99997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941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33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1068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199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36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5791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2827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56B7EB-0502-4E11-86CB-1D825F8B9B41}" type="slidenum">
              <a:rPr lang="ru-R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25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75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31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30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3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4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8773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90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18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20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8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67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5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875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4004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51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96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561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619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6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7" name="Rectangle 17"/>
          <p:cNvSpPr>
            <a:spLocks noChangeArrowheads="1"/>
          </p:cNvSpPr>
          <p:nvPr userDrawn="1"/>
        </p:nvSpPr>
        <p:spPr bwMode="auto"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9000"/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uk-UA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 ОРГАН КИЇВСЬКОЇ МІСЬКОЇ РАДИ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(КИЇВСЬКА МІСЬКА ДЕРЖАВНА АДМІНІСТРАЦІЯ)</a:t>
            </a:r>
            <a:endParaRPr lang="ru-RU" altLang="ru-RU" sz="700" b="1" spc="50" dirty="0">
              <a:ln w="0"/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9" descr="Kiew-city-COA.jpg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4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758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6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7" name="Rectangle 17"/>
          <p:cNvSpPr>
            <a:spLocks noChangeArrowheads="1"/>
          </p:cNvSpPr>
          <p:nvPr userDrawn="1"/>
        </p:nvSpPr>
        <p:spPr bwMode="auto"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9000"/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uk-UA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 ОРГАН КИЇВСЬКОЇ МІСЬКОЇ РАДИ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(КИЇВСЬКА МІСЬКА ДЕРЖАВНА АДМІНІСТРАЦІЯ)</a:t>
            </a:r>
            <a:endParaRPr lang="ru-RU" altLang="ru-RU" sz="700" b="1" spc="50" dirty="0">
              <a:ln w="0"/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9" descr="Kiew-city-COA.jpg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36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798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06E4-F73F-4FD5-8CB9-4DA5139B7F3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1971-2D78-4D57-941C-CCB504B46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14969" y="0"/>
            <a:ext cx="12192000" cy="3326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9000"/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uk-UA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 ОРГАН КИЇВСЬКОЇ МІСЬКОЇ РАДИ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700" b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(КИЇВСЬКА МІСЬКА ДЕРЖАВНА АДМІНІСТРАЦІЯ)</a:t>
            </a:r>
            <a:endParaRPr lang="ru-RU" altLang="ru-RU" sz="700" b="1" spc="50" dirty="0">
              <a:ln w="0"/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9" descr="Kiew-city-COA.jpg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" y="0"/>
            <a:ext cx="2694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5556250" y="1825625"/>
            <a:ext cx="45533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400" b="1">
                <a:solidFill>
                  <a:srgbClr val="0070C0"/>
                </a:solidFill>
              </a:rPr>
              <a:t>Название</a:t>
            </a:r>
          </a:p>
          <a:p>
            <a:r>
              <a:rPr lang="ru-RU" altLang="ru-RU" sz="5400" b="1">
                <a:solidFill>
                  <a:srgbClr val="0070C0"/>
                </a:solidFill>
              </a:rPr>
              <a:t>презентации</a:t>
            </a:r>
            <a:endParaRPr lang="ru-RU" altLang="ru-RU" sz="5400">
              <a:solidFill>
                <a:srgbClr val="0070C0"/>
              </a:solidFill>
            </a:endParaRPr>
          </a:p>
        </p:txBody>
      </p:sp>
      <p:grpSp>
        <p:nvGrpSpPr>
          <p:cNvPr id="6147" name="Группа 7"/>
          <p:cNvGrpSpPr>
            <a:grpSpLocks/>
          </p:cNvGrpSpPr>
          <p:nvPr/>
        </p:nvGrpSpPr>
        <p:grpSpPr bwMode="auto">
          <a:xfrm>
            <a:off x="0" y="0"/>
            <a:ext cx="12191999" cy="6858000"/>
            <a:chOff x="-1" y="0"/>
            <a:chExt cx="10450285" cy="6858000"/>
          </a:xfrm>
        </p:grpSpPr>
        <p:grpSp>
          <p:nvGrpSpPr>
            <p:cNvPr id="6149" name="Группа 1"/>
            <p:cNvGrpSpPr>
              <a:grpSpLocks/>
            </p:cNvGrpSpPr>
            <p:nvPr/>
          </p:nvGrpSpPr>
          <p:grpSpPr bwMode="auto">
            <a:xfrm>
              <a:off x="-1" y="0"/>
              <a:ext cx="10450285" cy="6858000"/>
              <a:chOff x="0" y="-1"/>
              <a:chExt cx="10450285" cy="6858000"/>
            </a:xfrm>
          </p:grpSpPr>
          <p:pic>
            <p:nvPicPr>
              <p:cNvPr id="6151" name="Рисунок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"/>
                <a:ext cx="1044622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17"/>
              <p:cNvSpPr>
                <a:spLocks noChangeArrowheads="1"/>
              </p:cNvSpPr>
              <p:nvPr/>
            </p:nvSpPr>
            <p:spPr bwMode="auto">
              <a:xfrm>
                <a:off x="56486" y="-1"/>
                <a:ext cx="10393799" cy="591015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uk-UA" altLang="ru-RU" sz="1200" b="1" dirty="0">
                    <a:solidFill>
                      <a:srgbClr val="5E5E5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       </a:t>
                </a:r>
                <a:r>
                  <a:rPr lang="en-US" altLang="ru-RU" sz="1200" b="1" dirty="0">
                    <a:solidFill>
                      <a:srgbClr val="5E5E5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 </a:t>
                </a:r>
                <a:r>
                  <a:rPr lang="uk-UA" altLang="ru-RU" sz="1600" b="1" spc="50" dirty="0">
                    <a:ln w="9525" cmpd="sng">
                      <a:solidFill>
                        <a:srgbClr val="418AB3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rgbClr val="418AB3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ВИКОНАВЧИЙ ОРГАН КИЇВСЬКОЇ МІСЬКОЇ РАДИ</a:t>
                </a:r>
              </a:p>
              <a:p>
                <a:pPr>
                  <a:defRPr/>
                </a:pPr>
                <a:r>
                  <a:rPr lang="uk-UA" altLang="ru-RU" sz="1600" b="1" spc="50" dirty="0">
                    <a:ln w="9525" cmpd="sng">
                      <a:solidFill>
                        <a:srgbClr val="418AB3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rgbClr val="418AB3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(КИЇВСЬКА МІСЬКА ДЕРЖАВНА АДМІНІСТРАЦІЯ)</a:t>
                </a:r>
                <a:endParaRPr lang="ru-RU" altLang="ru-RU" sz="1600" b="1" spc="50" dirty="0">
                  <a:ln w="9525" cmpd="sng">
                    <a:solidFill>
                      <a:srgbClr val="418AB3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418AB3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6150" name="Рисунок 9" descr="Kiew-city-COA.jp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437782" cy="59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4799856" y="1340768"/>
            <a:ext cx="5678572" cy="3115618"/>
          </a:xfrm>
          <a:prstGeom prst="rect">
            <a:avLst/>
          </a:prstGeom>
          <a:solidFill>
            <a:schemeClr val="accent5">
              <a:lumMod val="2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ПРОЕКТ БЮДЖЕТУ </a:t>
            </a:r>
          </a:p>
          <a:p>
            <a:pPr lvl="0"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МІСТА КИЄВА НА 2019 РІК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5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522637"/>
              </p:ext>
            </p:extLst>
          </p:nvPr>
        </p:nvGraphicFramePr>
        <p:xfrm>
          <a:off x="65904" y="1640572"/>
          <a:ext cx="11903674" cy="50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hape 5"/>
          <p:cNvSpPr/>
          <p:nvPr/>
        </p:nvSpPr>
        <p:spPr>
          <a:xfrm rot="284382">
            <a:off x="5013796" y="1629225"/>
            <a:ext cx="2383446" cy="661109"/>
          </a:xfrm>
          <a:prstGeom prst="swooshArrow">
            <a:avLst>
              <a:gd name="adj1" fmla="val 36222"/>
              <a:gd name="adj2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7" name="Плюс 6"/>
          <p:cNvSpPr/>
          <p:nvPr/>
        </p:nvSpPr>
        <p:spPr>
          <a:xfrm>
            <a:off x="5522950" y="2119364"/>
            <a:ext cx="682569" cy="536621"/>
          </a:xfrm>
          <a:prstGeom prst="mathPlus">
            <a:avLst>
              <a:gd name="adj1" fmla="val 204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418AB3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22179" y="0"/>
            <a:ext cx="9469820" cy="945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</a:t>
            </a:r>
          </a:p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ЗАГАЛЬНИЙ ФОНД (без трансфертів) (млн грн)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75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5904" y="1640572"/>
          <a:ext cx="11903674" cy="50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hape 5"/>
          <p:cNvSpPr/>
          <p:nvPr/>
        </p:nvSpPr>
        <p:spPr>
          <a:xfrm rot="284382">
            <a:off x="5013796" y="1629225"/>
            <a:ext cx="2383446" cy="661109"/>
          </a:xfrm>
          <a:prstGeom prst="swooshArrow">
            <a:avLst>
              <a:gd name="adj1" fmla="val 36222"/>
              <a:gd name="adj2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2" name="Минус 1"/>
          <p:cNvSpPr/>
          <p:nvPr/>
        </p:nvSpPr>
        <p:spPr>
          <a:xfrm>
            <a:off x="6096000" y="2112617"/>
            <a:ext cx="213360" cy="38195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22179" y="0"/>
            <a:ext cx="9469820" cy="945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</a:t>
            </a:r>
          </a:p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СПЕЦІАЛЬНИЙ ФОНД (без трансфертів) (млн грн)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32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39812"/>
              </p:ext>
            </p:extLst>
          </p:nvPr>
        </p:nvGraphicFramePr>
        <p:xfrm>
          <a:off x="262759" y="352923"/>
          <a:ext cx="11729543" cy="650508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764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  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2019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Відхилення, +/-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78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Додаткова дотація наданих державою податкових пільг зі сплати земельного податку суб'єктам космічної діяльності та       літакобудування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-46,4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Субвенції з державного бюджету місцевим бюджетам на:</a:t>
                      </a:r>
                      <a:endParaRPr lang="uk-UA" sz="12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Медична субвенція </a:t>
                      </a:r>
                      <a:endParaRPr lang="uk-UA" sz="12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4 310,6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4 199,3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-111,3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Освітня субвенція</a:t>
                      </a:r>
                      <a:endParaRPr lang="uk-UA" sz="12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2 805,5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3 451,4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645,9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виплату допомоги сім'ям з дітьми, малозабезпеченим сім'ям, інвалідам з дитинства, дітям-інвалідам….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2 714,0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2 865,7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151,7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надання пільг та житлових субсидій населенню на оплату ЖКГ 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3 239,6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1 653,1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-1 586,5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978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фінансове забезпечення будівництва, реконструкції, ремонту і утримання автомобільних доріг загального користування місцевого значення, вулиць і доріг комунальної власності у населених пунктах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1 153,1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1 467,5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314,4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надання державної підтримки особам з особливими освітніми потребами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-8,8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відшкодування вартості лікарських засобів для лікування окремих захворювань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-71,7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621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виплату державної соціальної допомоги на дітей-сиріт та дітей...за принципом "гроші ходять за дитиною"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978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проектні, будівельно-ремонтні роботи, придбання житла та приміщень для розвитку сімейних та інших форм виховання, наближених до сімейних, та забезпечення житлом дітей-сиріт, осіб їх числа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621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придбання медикаментів та виробів медичного призначення для забезпечення швидкої медичної допомоги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621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придбання витратних матеріалів для закладів охорони здоров'я та лікарських засобів для інгаляційної анестезії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надання пільг та житлових субсидій населенню на придбання твердого палива і скрапленого газу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2978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виплату грошової компенсації за отримання жилі приміщення особам АТО, та які потребують поліпшення житлових умов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-7,0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матеріально-технічну базу професійно-технічних закладів держвласності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-4,8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здійснення заходів  щодо соціально-економічного розвитку територій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-61,1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2978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виплату грошової компенсації за отримання жилі приміщення для сімей загиблих осіб ..., та які потребують поліпшення житлових умов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-67,3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1169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виплату компенсації за належні для отримання жилі приміщення для сімей загиблих осіб на території інших держав…. та які потребують поліпшення житлових умов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-31,4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погашення різниці в тарифах за теплову енергію 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729,6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-729,6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забезпечення якісної, сучасної та доступної загальної середньої освіти "Нова українська школа"</a:t>
                      </a:r>
                      <a:endParaRPr lang="uk-UA" sz="12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ru-RU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-69,6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2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uk-UA" sz="12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15 454,7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13 778,4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-1 676,2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" marR="3376" marT="337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627586" y="0"/>
            <a:ext cx="9564414" cy="3678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ТРАНСФЕРТИ (млн грн)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77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238787"/>
              </p:ext>
            </p:extLst>
          </p:nvPr>
        </p:nvGraphicFramePr>
        <p:xfrm>
          <a:off x="984422" y="547649"/>
          <a:ext cx="10840993" cy="628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-1" y="380157"/>
            <a:ext cx="12191999" cy="37837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accent1">
                    <a:lumMod val="50000"/>
                  </a:schemeClr>
                </a:solidFill>
              </a:rPr>
              <a:t>ПДФО (млн грн)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661302" y="2063617"/>
            <a:ext cx="1173019" cy="54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1">
                    <a:lumMod val="50000"/>
                  </a:schemeClr>
                </a:solidFill>
              </a:rPr>
              <a:t>Темп росту 113,7%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8248" y="5924503"/>
            <a:ext cx="3710152" cy="77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accent1">
                    <a:lumMod val="50000"/>
                  </a:schemeClr>
                </a:solidFill>
              </a:rPr>
              <a:t>ПДФО із заробітної плати  -  15 018,3</a:t>
            </a:r>
          </a:p>
          <a:p>
            <a:r>
              <a:rPr lang="uk-UA" sz="1400" b="1" dirty="0">
                <a:solidFill>
                  <a:schemeClr val="accent1">
                    <a:lumMod val="50000"/>
                  </a:schemeClr>
                </a:solidFill>
              </a:rPr>
              <a:t>ПДФО задеклароване– 1 493,8 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06262" y="0"/>
            <a:ext cx="9385737" cy="945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ДОХОДИ. </a:t>
            </a:r>
          </a:p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ПДФО (млн грн)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53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58100"/>
              </p:ext>
            </p:extLst>
          </p:nvPr>
        </p:nvGraphicFramePr>
        <p:xfrm>
          <a:off x="510747" y="1075317"/>
          <a:ext cx="11090014" cy="558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957109" y="2820361"/>
            <a:ext cx="1173019" cy="54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1">
                    <a:lumMod val="50000"/>
                  </a:schemeClr>
                </a:solidFill>
              </a:rPr>
              <a:t>Темп росту 104,8%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4015" y="0"/>
            <a:ext cx="9637984" cy="945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ДОХОДИ. </a:t>
            </a:r>
          </a:p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ЄДИНИЙ ПОДАТОК (млн грн)</a:t>
            </a: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50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>
            <p:extLst/>
          </p:nvPr>
        </p:nvGraphicFramePr>
        <p:xfrm>
          <a:off x="1343471" y="942509"/>
          <a:ext cx="10047969" cy="60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00145" y="2872508"/>
            <a:ext cx="1173019" cy="54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1">
                    <a:lumMod val="50000"/>
                  </a:schemeClr>
                </a:solidFill>
              </a:rPr>
              <a:t>Темп росту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</a:rPr>
              <a:t>19,6%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212495" y="770800"/>
            <a:ext cx="8309919" cy="70715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 НА НЕРУХОМЕ МАЙНО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(млн грн)</a:t>
            </a:r>
            <a:r>
              <a:rPr lang="uk-UA" sz="2400" noProof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15350"/>
            <a:ext cx="12192000" cy="4554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70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>
            <p:extLst/>
          </p:nvPr>
        </p:nvGraphicFramePr>
        <p:xfrm>
          <a:off x="1343471" y="942509"/>
          <a:ext cx="10047969" cy="60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2078937" y="790546"/>
            <a:ext cx="8309919" cy="70715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 НА ПРИБУТОК ПІДПРИЄМСТВ (млн грн)</a:t>
            </a:r>
            <a:r>
              <a:rPr lang="uk-UA" sz="2400" noProof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35096"/>
            <a:ext cx="12192000" cy="4554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04945" y="2155816"/>
            <a:ext cx="1173019" cy="54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1">
                    <a:lumMod val="50000"/>
                  </a:schemeClr>
                </a:solidFill>
              </a:rPr>
              <a:t>Темп росту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</a:rPr>
              <a:t>00,0%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8996" y="6046573"/>
            <a:ext cx="4011826" cy="568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400" b="1" dirty="0">
              <a:solidFill>
                <a:srgbClr val="418AB3">
                  <a:lumMod val="50000"/>
                </a:srgbClr>
              </a:solidFill>
            </a:endParaRPr>
          </a:p>
          <a:p>
            <a:r>
              <a:rPr lang="uk-UA" sz="1400" b="1" dirty="0">
                <a:solidFill>
                  <a:srgbClr val="418AB3">
                    <a:lumMod val="50000"/>
                  </a:srgbClr>
                </a:solidFill>
              </a:rPr>
              <a:t>Офіс великих платників податків – 73,8;</a:t>
            </a:r>
          </a:p>
          <a:p>
            <a:r>
              <a:rPr lang="uk-UA" sz="1400" b="1" dirty="0">
                <a:solidFill>
                  <a:srgbClr val="418AB3">
                    <a:lumMod val="50000"/>
                  </a:srgbClr>
                </a:solidFill>
              </a:rPr>
              <a:t>Головне управління ДФС у м. Києві – 26,2.</a:t>
            </a:r>
          </a:p>
          <a:p>
            <a:r>
              <a:rPr lang="uk-UA" sz="1400" b="1" dirty="0">
                <a:solidFill>
                  <a:srgbClr val="418AB3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418AB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8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240001"/>
              </p:ext>
            </p:extLst>
          </p:nvPr>
        </p:nvGraphicFramePr>
        <p:xfrm>
          <a:off x="1343471" y="942509"/>
          <a:ext cx="10047969" cy="60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78529" y="1788774"/>
            <a:ext cx="1173019" cy="54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18AB3">
                    <a:lumMod val="50000"/>
                  </a:srgbClr>
                </a:solidFill>
              </a:rPr>
              <a:t>Темп росту 100,9%</a:t>
            </a:r>
            <a:endParaRPr lang="ru-RU" sz="1400" b="1" dirty="0">
              <a:solidFill>
                <a:srgbClr val="418AB3">
                  <a:lumMod val="50000"/>
                </a:srgbClr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168611" y="658490"/>
            <a:ext cx="8309919" cy="70715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uk-UA" sz="2400" dirty="0">
                <a:solidFill>
                  <a:srgbClr val="418AB3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ЗЕМЛЮ (млн грн)  </a:t>
            </a:r>
            <a:endParaRPr lang="ru-RU" sz="2400" dirty="0">
              <a:solidFill>
                <a:srgbClr val="418AB3">
                  <a:lumMod val="50000"/>
                </a:srgb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35096"/>
            <a:ext cx="12192000" cy="4554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03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>
            <p:extLst/>
          </p:nvPr>
        </p:nvGraphicFramePr>
        <p:xfrm>
          <a:off x="1343471" y="942509"/>
          <a:ext cx="10047969" cy="60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218421" y="2217751"/>
            <a:ext cx="1173019" cy="54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18AB3">
                    <a:lumMod val="50000"/>
                  </a:srgbClr>
                </a:solidFill>
              </a:rPr>
              <a:t>Темп росту 107,9%</a:t>
            </a:r>
            <a:endParaRPr lang="ru-RU" sz="1400" b="1" dirty="0">
              <a:solidFill>
                <a:srgbClr val="418AB3">
                  <a:lumMod val="50000"/>
                </a:srgbClr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512711" y="790546"/>
            <a:ext cx="9878729" cy="70715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uk-UA" sz="2400" dirty="0">
                <a:solidFill>
                  <a:srgbClr val="418AB3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НАДАННЯ АДМІНІСТРАТИВНИХ ПОСЛУГ (млн грн)  </a:t>
            </a:r>
            <a:endParaRPr lang="ru-RU" sz="2400" dirty="0">
              <a:solidFill>
                <a:srgbClr val="418AB3">
                  <a:lumMod val="50000"/>
                </a:srgb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35096"/>
            <a:ext cx="12192000" cy="4554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79172" y="5859585"/>
            <a:ext cx="2154621" cy="635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18AB3">
                    <a:lumMod val="50000"/>
                  </a:srgbClr>
                </a:solidFill>
              </a:rPr>
              <a:t>Кількість мешканців – 739 320 осіб </a:t>
            </a:r>
            <a:endParaRPr lang="ru-RU" sz="1400" b="1" dirty="0">
              <a:solidFill>
                <a:srgbClr val="418AB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0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>
            <p:extLst/>
          </p:nvPr>
        </p:nvGraphicFramePr>
        <p:xfrm>
          <a:off x="1343471" y="942509"/>
          <a:ext cx="10047969" cy="60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218421" y="2217751"/>
            <a:ext cx="1173019" cy="54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18AB3">
                    <a:lumMod val="50000"/>
                  </a:srgbClr>
                </a:solidFill>
              </a:rPr>
              <a:t>Темп росту 102,1%</a:t>
            </a:r>
            <a:endParaRPr lang="ru-RU" sz="1400" b="1" dirty="0">
              <a:solidFill>
                <a:srgbClr val="418AB3">
                  <a:lumMod val="50000"/>
                </a:srgbClr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512711" y="790546"/>
            <a:ext cx="9878729" cy="70715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uk-UA" sz="2400" dirty="0">
                <a:solidFill>
                  <a:srgbClr val="418AB3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 ПОДАТОК (млн грн)  </a:t>
            </a:r>
            <a:endParaRPr lang="ru-RU" sz="2400" dirty="0">
              <a:solidFill>
                <a:srgbClr val="418AB3">
                  <a:lumMod val="50000"/>
                </a:srgb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35096"/>
            <a:ext cx="12192000" cy="4554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15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785655"/>
              </p:ext>
            </p:extLst>
          </p:nvPr>
        </p:nvGraphicFramePr>
        <p:xfrm>
          <a:off x="90616" y="1465750"/>
          <a:ext cx="7842421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944463"/>
              </p:ext>
            </p:extLst>
          </p:nvPr>
        </p:nvGraphicFramePr>
        <p:xfrm>
          <a:off x="6786285" y="1609766"/>
          <a:ext cx="453650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 4"/>
          <p:cNvSpPr txBox="1">
            <a:spLocks/>
          </p:cNvSpPr>
          <p:nvPr/>
        </p:nvSpPr>
        <p:spPr>
          <a:xfrm>
            <a:off x="635102" y="995684"/>
            <a:ext cx="4211960" cy="7848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 на 2018 рік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57 226,9 млн грн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7244584" y="1073344"/>
            <a:ext cx="4437714" cy="91068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 01.12.18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52 252,9 млн грн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41082" y="0"/>
            <a:ext cx="9478232" cy="5465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2018.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05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>
            <p:extLst/>
          </p:nvPr>
        </p:nvGraphicFramePr>
        <p:xfrm>
          <a:off x="1343471" y="852488"/>
          <a:ext cx="10047969" cy="60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53665" y="3582771"/>
            <a:ext cx="1173019" cy="54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18AB3">
                    <a:lumMod val="50000"/>
                  </a:srgbClr>
                </a:solidFill>
              </a:rPr>
              <a:t>Темп росту 96,1%</a:t>
            </a:r>
            <a:endParaRPr lang="ru-RU" sz="1400" b="1" dirty="0">
              <a:solidFill>
                <a:srgbClr val="418AB3">
                  <a:lumMod val="50000"/>
                </a:srgbClr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428090" y="790546"/>
            <a:ext cx="9878729" cy="70715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uk-UA" sz="2400" dirty="0">
                <a:solidFill>
                  <a:srgbClr val="418AB3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ОРЕНДНА ПЛАТА ЗА КОРИСТУВАННЯ МАЙНОМ (млн грн)  </a:t>
            </a:r>
            <a:endParaRPr lang="ru-RU" sz="2400" dirty="0">
              <a:solidFill>
                <a:srgbClr val="418AB3">
                  <a:lumMod val="50000"/>
                </a:srgb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35096"/>
            <a:ext cx="12192000" cy="4554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228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42651"/>
              </p:ext>
            </p:extLst>
          </p:nvPr>
        </p:nvGraphicFramePr>
        <p:xfrm>
          <a:off x="144163" y="1630062"/>
          <a:ext cx="11903674" cy="50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335096"/>
            <a:ext cx="12192000" cy="4554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790546"/>
            <a:ext cx="12192000" cy="31107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i="1" dirty="0">
                <a:solidFill>
                  <a:schemeClr val="tx1">
                    <a:lumMod val="95000"/>
                  </a:schemeClr>
                </a:solidFill>
              </a:rPr>
              <a:t>(без трансфертів</a:t>
            </a:r>
            <a:r>
              <a:rPr lang="en-US" sz="2000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2000" i="1" dirty="0">
                <a:solidFill>
                  <a:schemeClr val="tx1">
                    <a:lumMod val="95000"/>
                  </a:schemeClr>
                </a:solidFill>
              </a:rPr>
              <a:t>і власних надходжень) </a:t>
            </a:r>
            <a:r>
              <a:rPr lang="uk-UA" sz="1600" i="1" dirty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uk-UA" sz="1200" i="1" dirty="0">
                <a:solidFill>
                  <a:schemeClr val="tx1">
                    <a:lumMod val="95000"/>
                  </a:schemeClr>
                </a:solidFill>
              </a:rPr>
              <a:t>МЛН ГРН</a:t>
            </a:r>
            <a:r>
              <a:rPr lang="uk-UA" sz="1600" i="1" dirty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uk-UA" sz="21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1297" y="1243259"/>
            <a:ext cx="2364827" cy="82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ВСЬОГО –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40 144,4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88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809" y="914400"/>
            <a:ext cx="10363200" cy="517984"/>
          </a:xfrm>
        </p:spPr>
        <p:txBody>
          <a:bodyPr/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ЗАВЕРШЕННЯ РЕСТРУКТУРИЗАЦІЇ БОРГУ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1511"/>
              </p:ext>
            </p:extLst>
          </p:nvPr>
        </p:nvGraphicFramePr>
        <p:xfrm>
          <a:off x="1061544" y="1786758"/>
          <a:ext cx="10247589" cy="41570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2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2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61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662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noProof="0" dirty="0">
                          <a:effectLst/>
                        </a:rPr>
                        <a:t>ПОКАЗНИКИ</a:t>
                      </a:r>
                      <a:endParaRPr lang="uk-UA" sz="18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noProof="0" dirty="0">
                          <a:effectLst/>
                        </a:rPr>
                        <a:t> </a:t>
                      </a:r>
                      <a:endParaRPr lang="uk-UA" sz="18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noProof="0" dirty="0">
                          <a:effectLst/>
                        </a:rPr>
                        <a:t>2016</a:t>
                      </a:r>
                      <a:endParaRPr lang="uk-UA" sz="18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noProof="0" dirty="0">
                          <a:effectLst/>
                        </a:rPr>
                        <a:t>2017</a:t>
                      </a:r>
                      <a:endParaRPr lang="uk-UA" sz="18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noProof="0" dirty="0">
                          <a:effectLst/>
                        </a:rPr>
                        <a:t>2018</a:t>
                      </a:r>
                      <a:endParaRPr lang="uk-UA" sz="18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noProof="0" dirty="0">
                          <a:effectLst/>
                        </a:rPr>
                        <a:t>2019</a:t>
                      </a:r>
                      <a:endParaRPr lang="uk-UA" sz="18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noProof="0" dirty="0">
                          <a:effectLst/>
                        </a:rPr>
                        <a:t>2020</a:t>
                      </a:r>
                      <a:endParaRPr lang="uk-UA" sz="18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noProof="0" dirty="0">
                          <a:effectLst/>
                        </a:rPr>
                        <a:t>2021</a:t>
                      </a:r>
                      <a:endParaRPr lang="uk-UA" sz="18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noProof="0" dirty="0">
                          <a:effectLst/>
                        </a:rPr>
                        <a:t>2022</a:t>
                      </a:r>
                      <a:endParaRPr lang="uk-UA" sz="18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4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600" b="1" u="none" strike="noStrike" noProof="0" dirty="0">
                          <a:effectLst/>
                        </a:rPr>
                        <a:t>Заборгованість перед державою</a:t>
                      </a:r>
                      <a:endParaRPr lang="uk-UA" sz="16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u="none" strike="noStrike" noProof="0" dirty="0">
                          <a:effectLst/>
                        </a:rPr>
                        <a:t>млн.$</a:t>
                      </a:r>
                      <a:endParaRPr lang="uk-UA" sz="16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u="none" strike="noStrike" noProof="0" dirty="0">
                          <a:effectLst/>
                        </a:rPr>
                        <a:t>млн</a:t>
                      </a:r>
                      <a:r>
                        <a:rPr lang="uk-UA" sz="1600" u="none" strike="noStrike" baseline="0" noProof="0" dirty="0">
                          <a:effectLst/>
                        </a:rPr>
                        <a:t> </a:t>
                      </a:r>
                      <a:r>
                        <a:rPr lang="uk-UA" sz="1600" u="none" strike="noStrike" noProof="0" dirty="0">
                          <a:effectLst/>
                        </a:rPr>
                        <a:t>грн</a:t>
                      </a:r>
                      <a:endParaRPr lang="uk-UA" sz="16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5 352,7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5 352,7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18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u="none" strike="noStrike" noProof="0" dirty="0">
                          <a:effectLst/>
                        </a:rPr>
                        <a:t>Списання заборгованості</a:t>
                      </a:r>
                      <a:endParaRPr lang="uk-UA" sz="16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u="none" strike="noStrike" noProof="0" dirty="0">
                          <a:effectLst/>
                        </a:rPr>
                        <a:t>млн</a:t>
                      </a:r>
                      <a:r>
                        <a:rPr lang="uk-UA" sz="1600" u="none" strike="noStrike" baseline="0" noProof="0" dirty="0">
                          <a:effectLst/>
                        </a:rPr>
                        <a:t> </a:t>
                      </a:r>
                      <a:r>
                        <a:rPr lang="uk-UA" sz="1600" u="none" strike="noStrike" noProof="0" dirty="0">
                          <a:effectLst/>
                        </a:rPr>
                        <a:t>грн</a:t>
                      </a:r>
                      <a:endParaRPr lang="uk-UA" sz="16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1 915,0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1 135,8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3 900,0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3 754,7</a:t>
                      </a:r>
                      <a:endParaRPr lang="uk-UA" sz="1800" b="0" i="1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600" b="1" u="none" strike="noStrike" noProof="0" dirty="0">
                          <a:effectLst/>
                        </a:rPr>
                        <a:t>Зовнішнє запозичення м. Києва </a:t>
                      </a:r>
                      <a:endParaRPr lang="uk-UA" sz="16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u="none" strike="noStrike" noProof="0" dirty="0">
                          <a:effectLst/>
                        </a:rPr>
                        <a:t>млн $</a:t>
                      </a:r>
                      <a:endParaRPr lang="uk-UA" sz="16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u="none" strike="noStrike" noProof="0" dirty="0">
                          <a:effectLst/>
                        </a:rPr>
                        <a:t>млн грн</a:t>
                      </a:r>
                      <a:endParaRPr lang="uk-UA" sz="16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1 756,8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1 756,8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72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uk-UA" sz="16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Муніципальні гарантії 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u="none" strike="noStrike" noProof="0" dirty="0">
                          <a:effectLst/>
                        </a:rPr>
                        <a:t>млн </a:t>
                      </a:r>
                      <a:r>
                        <a:rPr lang="en-US" sz="1600" u="none" strike="noStrike" noProof="0" dirty="0">
                          <a:effectLst/>
                        </a:rPr>
                        <a:t>€</a:t>
                      </a:r>
                      <a:endParaRPr lang="uk-UA" sz="16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985">
                <a:tc vMerge="1">
                  <a:txBody>
                    <a:bodyPr/>
                    <a:lstStyle/>
                    <a:p>
                      <a:pPr algn="l" fontAlgn="ctr"/>
                      <a:endParaRPr lang="uk-UA" sz="1400" b="1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u="none" strike="noStrike" noProof="0" dirty="0">
                          <a:effectLst/>
                        </a:rPr>
                        <a:t>млн грн</a:t>
                      </a:r>
                      <a:endParaRPr lang="uk-UA" sz="16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1 892,0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1 791,4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0" i="0" u="none" strike="noStrike" baseline="0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258,0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911,3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380,6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0" i="0" u="none" strike="noStrike" noProof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729436" y="-10510"/>
            <a:ext cx="9462564" cy="493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БОРГ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60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7949" y="619388"/>
          <a:ext cx="12192000" cy="584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Текст 4"/>
          <p:cNvSpPr txBox="1">
            <a:spLocks/>
          </p:cNvSpPr>
          <p:nvPr/>
        </p:nvSpPr>
        <p:spPr>
          <a:xfrm>
            <a:off x="5160620" y="2976529"/>
            <a:ext cx="1742386" cy="160070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3000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– </a:t>
            </a:r>
            <a:r>
              <a:rPr lang="uk-UA" sz="3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uk-UA" sz="3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sz="3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3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i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73572" y="490599"/>
            <a:ext cx="12192000" cy="5289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ЗА НАПРЯМАМИ БЮДЖЕТНОЇ ПОЛІТИКИ МІСТА К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И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ЄВА НА 201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9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РІК (млн грн)</a:t>
            </a:r>
            <a:r>
              <a:rPr lang="uk-UA" sz="2200" noProof="0" dirty="0"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 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11669" y="0"/>
            <a:ext cx="9473075" cy="4519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СТРУКТУРА. ВИДАТКИ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36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44569"/>
              </p:ext>
            </p:extLst>
          </p:nvPr>
        </p:nvGraphicFramePr>
        <p:xfrm>
          <a:off x="1072056" y="945928"/>
          <a:ext cx="10384220" cy="514603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094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811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Показники 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uk-UA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Основні</a:t>
                      </a:r>
                      <a:r>
                        <a:rPr lang="uk-UA" sz="1800" b="1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напрями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Проект 2019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Відхилення, +/-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20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Державне управління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1 710,0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1 579,4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-130,6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0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Освіта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16 050,0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16 725,9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675,9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0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Охорона здоров'я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10 500,0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10 500,0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20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Соц</a:t>
                      </a:r>
                      <a:r>
                        <a:rPr lang="uk-UA" sz="1800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іальний</a:t>
                      </a:r>
                      <a:r>
                        <a:rPr lang="uk-UA" sz="180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захист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10 780,0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8 739,6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-2 040,4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20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Культура та мистецтво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1 140,0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1 362,9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222,9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20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Фізична культура і спорт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650,0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741,2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91,2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20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Житлово-комунальне господарство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3 200,0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4 175,1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975,1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811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Транспорт та транспортна інфраструктура, дорожнє господарство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7 000,0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7 106,2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106,2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72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Зв'язок, телекомунікації та інформатика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270,0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270,0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2811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Інші програми та заходи, пов'язані з економічною діяльністю,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347,0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en-US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172,2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20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Обслуговування місцевого боргу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1 200,0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1 2</a:t>
                      </a:r>
                      <a:r>
                        <a:rPr lang="en-US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9,4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US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9,4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20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Інші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863,9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924,1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60,2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20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ВСЬОГО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53 710,9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53 922,9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212,0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9" marR="7119" marT="71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448910" y="0"/>
            <a:ext cx="9743090" cy="4624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ВИДАТКИ (млн грн)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6066" y="985699"/>
            <a:ext cx="313038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endParaRPr lang="ru-RU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85141" y="985698"/>
            <a:ext cx="313038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endParaRPr lang="ru-RU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8338" y="6239762"/>
            <a:ext cx="313038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endParaRPr lang="ru-RU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4857" y="6256628"/>
            <a:ext cx="2502244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</a:rPr>
              <a:t>Без власних надходжень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6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34583772"/>
              </p:ext>
            </p:extLst>
          </p:nvPr>
        </p:nvGraphicFramePr>
        <p:xfrm>
          <a:off x="98401" y="1065402"/>
          <a:ext cx="12192000" cy="590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606566" y="0"/>
            <a:ext cx="9585434" cy="5995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ВИДАТКИ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9058" y="3077493"/>
            <a:ext cx="1769247" cy="1318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54 964,</a:t>
            </a: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грн</a:t>
            </a:r>
          </a:p>
        </p:txBody>
      </p:sp>
    </p:spTree>
    <p:extLst>
      <p:ext uri="{BB962C8B-B14F-4D97-AF65-F5344CB8AC3E}">
        <p14:creationId xmlns:p14="http://schemas.microsoft.com/office/powerpoint/2010/main" val="1771755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7314" y="0"/>
          <a:ext cx="558723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Текст 4"/>
          <p:cNvSpPr txBox="1">
            <a:spLocks/>
          </p:cNvSpPr>
          <p:nvPr/>
        </p:nvSpPr>
        <p:spPr>
          <a:xfrm>
            <a:off x="7816558" y="1340948"/>
            <a:ext cx="3749384" cy="78441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uk-UA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2019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uk-UA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54 964,3</a:t>
            </a:r>
          </a:p>
          <a:p>
            <a:pPr marL="0" indent="0" algn="ctr">
              <a:buClr>
                <a:srgbClr val="000000"/>
              </a:buClr>
              <a:buNone/>
            </a:pPr>
            <a:endParaRPr lang="ru-RU" sz="1450" b="1" i="1" u="sng" dirty="0"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1127051" y="1340948"/>
            <a:ext cx="2376101" cy="46000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uk-UA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endParaRPr lang="ru-RU" sz="2300" i="1" dirty="0"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0000"/>
              </a:buClr>
              <a:buNone/>
            </a:pPr>
            <a:r>
              <a:rPr lang="uk-UA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57 740,8</a:t>
            </a:r>
            <a:endParaRPr lang="en-US" sz="2300" i="1" dirty="0"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0000"/>
              </a:buClr>
              <a:buNone/>
            </a:pPr>
            <a:endParaRPr lang="uk-UA" sz="2300" i="1" u="sng" dirty="0"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0000"/>
              </a:buClr>
              <a:buNone/>
            </a:pPr>
            <a:r>
              <a:rPr lang="uk-UA" sz="1800" i="1" u="sng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u="sng" dirty="0"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31905" y="3918758"/>
            <a:ext cx="1959673" cy="568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DF5327">
                  <a:lumMod val="50000"/>
                </a:srgbClr>
              </a:solidFill>
            </a:endParaRPr>
          </a:p>
        </p:txBody>
      </p:sp>
      <p:graphicFrame>
        <p:nvGraphicFramePr>
          <p:cNvPr id="13" name="Объект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0" y="927683"/>
          <a:ext cx="12192000" cy="585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890344" y="-7739"/>
            <a:ext cx="9328969" cy="5995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М. КИЄВА 2019.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230171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6310487"/>
              </p:ext>
            </p:extLst>
          </p:nvPr>
        </p:nvGraphicFramePr>
        <p:xfrm>
          <a:off x="-968619" y="878441"/>
          <a:ext cx="12653319" cy="59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Текст 4"/>
          <p:cNvSpPr txBox="1">
            <a:spLocks/>
          </p:cNvSpPr>
          <p:nvPr/>
        </p:nvSpPr>
        <p:spPr>
          <a:xfrm>
            <a:off x="8537890" y="1149267"/>
            <a:ext cx="2680743" cy="686156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</p:spPr>
        <p:txBody>
          <a:bodyPr>
            <a:noAutofit/>
          </a:bodyPr>
          <a:lstStyle>
            <a:defPPr>
              <a:defRPr lang="ru-RU"/>
            </a:defPPr>
            <a:lvl1pPr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 i="1" u="sng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dirty="0"/>
              <a:t>ФАКТ на 01.1</a:t>
            </a:r>
            <a:r>
              <a:rPr lang="en-US" dirty="0"/>
              <a:t>2</a:t>
            </a:r>
            <a:r>
              <a:rPr lang="uk-UA" dirty="0"/>
              <a:t>.2018</a:t>
            </a:r>
          </a:p>
          <a:p>
            <a:r>
              <a:rPr lang="uk-UA" dirty="0"/>
              <a:t> Всього – 34 890,7  </a:t>
            </a:r>
            <a:endParaRPr lang="ru-RU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1080475" y="1121100"/>
            <a:ext cx="2686252" cy="689497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uk-UA" sz="1800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2018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uk-UA" sz="1800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Всього – 38 344,1 </a:t>
            </a:r>
            <a:endParaRPr lang="ru-RU" sz="1800" i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153789"/>
              </p:ext>
            </p:extLst>
          </p:nvPr>
        </p:nvGraphicFramePr>
        <p:xfrm>
          <a:off x="1" y="935252"/>
          <a:ext cx="12988954" cy="595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75034" y="43717"/>
            <a:ext cx="9644280" cy="90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2018.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ДОХОДИ </a:t>
            </a:r>
          </a:p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(без власних надходжень та трансфертів) млн грн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24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537799"/>
              </p:ext>
            </p:extLst>
          </p:nvPr>
        </p:nvGraphicFramePr>
        <p:xfrm>
          <a:off x="988541" y="569343"/>
          <a:ext cx="10840993" cy="628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ая выноска 1"/>
          <p:cNvSpPr/>
          <p:nvPr/>
        </p:nvSpPr>
        <p:spPr>
          <a:xfrm>
            <a:off x="5585252" y="4159457"/>
            <a:ext cx="1103871" cy="337752"/>
          </a:xfrm>
          <a:prstGeom prst="wedgeRectCallout">
            <a:avLst>
              <a:gd name="adj1" fmla="val -88486"/>
              <a:gd name="adj2" fmla="val 7661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/>
              <a:t>137,8%</a:t>
            </a:r>
            <a:endParaRPr lang="en-US" sz="1200" dirty="0"/>
          </a:p>
          <a:p>
            <a:pPr algn="ctr"/>
            <a:r>
              <a:rPr lang="uk-UA" sz="1200" dirty="0"/>
              <a:t>темп росту</a:t>
            </a:r>
            <a:endParaRPr lang="ru-RU" sz="12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982463" y="3451003"/>
            <a:ext cx="996780" cy="344581"/>
          </a:xfrm>
          <a:prstGeom prst="wedgeRectCallout">
            <a:avLst>
              <a:gd name="adj1" fmla="val -69748"/>
              <a:gd name="adj2" fmla="val 91042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/>
              <a:t>132,0%</a:t>
            </a:r>
          </a:p>
          <a:p>
            <a:pPr algn="ctr"/>
            <a:r>
              <a:rPr lang="uk-UA" sz="1200" dirty="0"/>
              <a:t>темп росту</a:t>
            </a:r>
            <a:endParaRPr lang="ru-RU" sz="12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0667998" y="2890025"/>
            <a:ext cx="980305" cy="377672"/>
          </a:xfrm>
          <a:prstGeom prst="wedgeRectCallout">
            <a:avLst>
              <a:gd name="adj1" fmla="val -91251"/>
              <a:gd name="adj2" fmla="val 55356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/>
              <a:t>125,2%</a:t>
            </a:r>
          </a:p>
          <a:p>
            <a:pPr algn="ctr"/>
            <a:r>
              <a:rPr lang="uk-UA" sz="1200" dirty="0"/>
              <a:t>темп росту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66768" y="4654379"/>
            <a:ext cx="2718486" cy="8237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13405" y="4061254"/>
            <a:ext cx="0" cy="543697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13405" y="3981261"/>
            <a:ext cx="2743200" cy="26446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801232" y="3299254"/>
            <a:ext cx="4119" cy="682007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801232" y="3267698"/>
            <a:ext cx="2767914" cy="31556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0198443" y="2890025"/>
            <a:ext cx="1" cy="377672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2866768" y="-30196"/>
            <a:ext cx="9325230" cy="503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2018.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ПДФО (млн грн)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01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2012665"/>
              </p:ext>
            </p:extLst>
          </p:nvPr>
        </p:nvGraphicFramePr>
        <p:xfrm>
          <a:off x="27314" y="0"/>
          <a:ext cx="558723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Текст 4"/>
          <p:cNvSpPr txBox="1">
            <a:spLocks/>
          </p:cNvSpPr>
          <p:nvPr/>
        </p:nvSpPr>
        <p:spPr>
          <a:xfrm>
            <a:off x="7725942" y="1374568"/>
            <a:ext cx="3749384" cy="57074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uk-UA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 01.1</a:t>
            </a:r>
            <a:r>
              <a:rPr lang="en-US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.2018 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uk-UA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en-US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44 147,8</a:t>
            </a:r>
            <a:endParaRPr lang="uk-UA" sz="2300" i="1" dirty="0"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0000"/>
              </a:buClr>
              <a:buNone/>
            </a:pPr>
            <a:r>
              <a:rPr lang="uk-UA" sz="1450" i="1" u="sng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50" b="1" i="1" u="sng" dirty="0"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1127051" y="1340948"/>
            <a:ext cx="2376101" cy="46000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uk-UA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i="1" dirty="0"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0000"/>
              </a:buClr>
              <a:buNone/>
            </a:pPr>
            <a:r>
              <a:rPr lang="ru-RU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</a:t>
            </a:r>
            <a:r>
              <a:rPr lang="en-US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59 454,</a:t>
            </a:r>
            <a:r>
              <a:rPr lang="uk-UA" sz="2300" i="1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300" i="1" dirty="0"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0000"/>
              </a:buClr>
              <a:buNone/>
            </a:pPr>
            <a:endParaRPr lang="uk-UA" sz="2300" i="1" u="sng" dirty="0"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0000"/>
              </a:buClr>
              <a:buNone/>
            </a:pPr>
            <a:r>
              <a:rPr lang="uk-UA" sz="1800" i="1" u="sng" dirty="0">
                <a:solidFill>
                  <a:srgbClr val="418AB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u="sng" dirty="0">
              <a:solidFill>
                <a:srgbClr val="418AB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31905" y="3918758"/>
            <a:ext cx="1959673" cy="568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DF5327">
                  <a:lumMod val="50000"/>
                </a:srgbClr>
              </a:solidFill>
            </a:endParaRPr>
          </a:p>
        </p:txBody>
      </p:sp>
      <p:graphicFrame>
        <p:nvGraphicFramePr>
          <p:cNvPr id="13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6610489"/>
              </p:ext>
            </p:extLst>
          </p:nvPr>
        </p:nvGraphicFramePr>
        <p:xfrm>
          <a:off x="262757" y="758529"/>
          <a:ext cx="12685986" cy="57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564524" y="-4055"/>
            <a:ext cx="9654790" cy="8974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2018.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ВИДАТКИ.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ТРУКТУРА (млн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693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0771105"/>
              </p:ext>
            </p:extLst>
          </p:nvPr>
        </p:nvGraphicFramePr>
        <p:xfrm>
          <a:off x="-968619" y="878441"/>
          <a:ext cx="12653319" cy="59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Текст 4"/>
          <p:cNvSpPr txBox="1">
            <a:spLocks/>
          </p:cNvSpPr>
          <p:nvPr/>
        </p:nvSpPr>
        <p:spPr>
          <a:xfrm>
            <a:off x="8311979" y="878441"/>
            <a:ext cx="2680743" cy="686156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</p:spPr>
        <p:txBody>
          <a:bodyPr>
            <a:noAutofit/>
          </a:bodyPr>
          <a:lstStyle>
            <a:defPPr>
              <a:defRPr lang="ru-RU"/>
            </a:defPPr>
            <a:lvl1pPr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 i="1" u="sng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dirty="0"/>
              <a:t>ФАКТ на 01.1</a:t>
            </a:r>
            <a:r>
              <a:rPr lang="en-US" dirty="0"/>
              <a:t>2</a:t>
            </a:r>
            <a:r>
              <a:rPr lang="uk-UA" dirty="0"/>
              <a:t>.2018</a:t>
            </a:r>
          </a:p>
          <a:p>
            <a:r>
              <a:rPr lang="uk-UA" dirty="0"/>
              <a:t> Всього – </a:t>
            </a:r>
            <a:r>
              <a:rPr lang="en-US" dirty="0"/>
              <a:t>44 147,8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1177294" y="875100"/>
            <a:ext cx="2686252" cy="689497"/>
          </a:xfrm>
          <a:prstGeom prst="rect">
            <a:avLst/>
          </a:prstGeom>
          <a:solidFill>
            <a:schemeClr val="accent1">
              <a:lumMod val="50000"/>
              <a:alpha val="21000"/>
            </a:scheme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uk-UA" sz="1800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2018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uk-UA" sz="1800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Всього – </a:t>
            </a:r>
            <a:r>
              <a:rPr lang="uk-UA" sz="18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9 454,7</a:t>
            </a:r>
            <a:r>
              <a:rPr lang="uk-UA" sz="18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8198157"/>
              </p:ext>
            </p:extLst>
          </p:nvPr>
        </p:nvGraphicFramePr>
        <p:xfrm>
          <a:off x="1" y="1044310"/>
          <a:ext cx="12402204" cy="581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564524" y="-4056"/>
            <a:ext cx="9654790" cy="7397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2018.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ВИДАТКИ.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ТРУКТУРА (млн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726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0020" y="3182221"/>
            <a:ext cx="2457979" cy="880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ДОХОДИ</a:t>
            </a:r>
            <a:endParaRPr lang="ru-RU" sz="2800" b="1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3569" y="3990212"/>
            <a:ext cx="2595365" cy="7035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40 051,4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05980" y="3996320"/>
            <a:ext cx="2301032" cy="70351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14 912,9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378447" y="1381328"/>
            <a:ext cx="3858912" cy="1480876"/>
            <a:chOff x="720067" y="448"/>
            <a:chExt cx="2265183" cy="1785169"/>
          </a:xfrm>
          <a:scene3d>
            <a:camera prst="orthographicFront"/>
            <a:lightRig rig="flat" dir="t"/>
          </a:scene3d>
        </p:grpSpPr>
        <p:sp>
          <p:nvSpPr>
            <p:cNvPr id="47" name="Овал 46"/>
            <p:cNvSpPr/>
            <p:nvPr/>
          </p:nvSpPr>
          <p:spPr>
            <a:xfrm>
              <a:off x="720067" y="448"/>
              <a:ext cx="2265183" cy="178516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Овал 4"/>
            <p:cNvSpPr/>
            <p:nvPr/>
          </p:nvSpPr>
          <p:spPr>
            <a:xfrm>
              <a:off x="1051795" y="261880"/>
              <a:ext cx="1601727" cy="1262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Загальний фонд</a:t>
              </a:r>
              <a:endPara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777255" y="1381328"/>
            <a:ext cx="4230987" cy="1397835"/>
            <a:chOff x="680998" y="3024337"/>
            <a:chExt cx="2409192" cy="1785169"/>
          </a:xfrm>
          <a:scene3d>
            <a:camera prst="orthographicFront"/>
            <a:lightRig rig="flat" dir="t"/>
          </a:scene3d>
        </p:grpSpPr>
        <p:sp>
          <p:nvSpPr>
            <p:cNvPr id="50" name="Овал 49"/>
            <p:cNvSpPr/>
            <p:nvPr/>
          </p:nvSpPr>
          <p:spPr>
            <a:xfrm>
              <a:off x="680998" y="3024337"/>
              <a:ext cx="2409192" cy="178516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1068292"/>
                <a:satOff val="-50000"/>
                <a:lumOff val="1569"/>
                <a:alphaOff val="0"/>
              </a:schemeClr>
            </a:fillRef>
            <a:effectRef idx="2">
              <a:schemeClr val="accent3">
                <a:hueOff val="-1068292"/>
                <a:satOff val="-50000"/>
                <a:lumOff val="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Овал 4"/>
            <p:cNvSpPr/>
            <p:nvPr/>
          </p:nvSpPr>
          <p:spPr>
            <a:xfrm>
              <a:off x="1020778" y="3271322"/>
              <a:ext cx="1873952" cy="12623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Спеціальний фонд</a:t>
              </a:r>
              <a:endPara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7705980" y="3189852"/>
            <a:ext cx="2373536" cy="7297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3 542,3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943569" y="3189852"/>
            <a:ext cx="2595367" cy="69095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51 422,0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hape 53"/>
          <p:cNvSpPr/>
          <p:nvPr/>
        </p:nvSpPr>
        <p:spPr>
          <a:xfrm rot="10139849" flipH="1">
            <a:off x="3481518" y="4725780"/>
            <a:ext cx="4381433" cy="645751"/>
          </a:xfrm>
          <a:prstGeom prst="swooshArrow">
            <a:avLst>
              <a:gd name="adj1" fmla="val 75000"/>
              <a:gd name="adj2" fmla="val 203597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Скругленный прямоугольник 54"/>
          <p:cNvSpPr/>
          <p:nvPr/>
        </p:nvSpPr>
        <p:spPr>
          <a:xfrm>
            <a:off x="46383" y="3976272"/>
            <a:ext cx="2785255" cy="9897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</a:t>
            </a:r>
            <a:endParaRPr lang="ru-RU" sz="2800" b="1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557189" y="4693722"/>
            <a:ext cx="2457979" cy="502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- 11 370,6</a:t>
            </a:r>
            <a:endParaRPr lang="ru-RU" sz="24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6383" y="4793916"/>
            <a:ext cx="3015443" cy="9897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</a:t>
            </a:r>
            <a:endParaRPr lang="ru-RU" sz="2800" b="1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-127789" y="5440914"/>
            <a:ext cx="5506435" cy="9897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600" b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ДЕФІЦИТ/ ПРОФІЦИТ</a:t>
            </a:r>
            <a:endParaRPr lang="ru-RU" sz="2600" b="1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0" y="5583873"/>
            <a:ext cx="12017857" cy="653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7705980" y="5583873"/>
            <a:ext cx="2457979" cy="6798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400" b="1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2854" y="6263695"/>
            <a:ext cx="5079381" cy="7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accent3">
                    <a:lumMod val="50000"/>
                  </a:schemeClr>
                </a:solidFill>
              </a:rPr>
              <a:t>СТАТТЯ 72 Бюджетного Кодексу України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64524" y="-4055"/>
            <a:ext cx="9654790" cy="5926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ТРУКТУРА (млн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718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090665"/>
              </p:ext>
            </p:extLst>
          </p:nvPr>
        </p:nvGraphicFramePr>
        <p:xfrm>
          <a:off x="394668" y="999746"/>
          <a:ext cx="11070076" cy="485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102991" y="3665990"/>
            <a:ext cx="889233" cy="352337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31 654,0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62612" y="3261220"/>
            <a:ext cx="889233" cy="329666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38 687,2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8929" y="2747717"/>
            <a:ext cx="889233" cy="352337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48 765,1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29556" y="2508321"/>
            <a:ext cx="889233" cy="352337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300" b="1" dirty="0"/>
              <a:t>54 742,2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80183" y="2414447"/>
            <a:ext cx="889233" cy="352337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300" b="1" dirty="0"/>
              <a:t>54 964,3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30810" y="2342627"/>
            <a:ext cx="889233" cy="352337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300" b="1" dirty="0"/>
              <a:t>56 928,8</a:t>
            </a:r>
            <a:endParaRPr lang="ru-RU" sz="13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06605" y="1969584"/>
            <a:ext cx="889233" cy="352337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60 117,7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9813" y="6464860"/>
            <a:ext cx="260059" cy="20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39386" y="2409050"/>
            <a:ext cx="260059" cy="20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289786" y="1668020"/>
            <a:ext cx="0" cy="364709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632127" y="1668020"/>
            <a:ext cx="0" cy="364709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2564524" y="-4055"/>
            <a:ext cx="9654790" cy="4487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(млн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94410" y="2025360"/>
            <a:ext cx="443289" cy="29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>
                <a:solidFill>
                  <a:schemeClr val="bg2"/>
                </a:solidFill>
              </a:rPr>
              <a:t>*</a:t>
            </a:r>
            <a:endParaRPr lang="ru-RU" sz="3500" dirty="0">
              <a:solidFill>
                <a:schemeClr val="bg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09931" y="1763891"/>
            <a:ext cx="443289" cy="29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>
                <a:solidFill>
                  <a:schemeClr val="bg2"/>
                </a:solidFill>
              </a:rPr>
              <a:t>*</a:t>
            </a:r>
            <a:endParaRPr lang="ru-RU" sz="3500" dirty="0">
              <a:solidFill>
                <a:schemeClr val="bg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9813" y="6378024"/>
            <a:ext cx="443289" cy="29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endParaRPr lang="ru-RU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9027" y="6407443"/>
            <a:ext cx="3220995" cy="347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Прогнозні показники КМУ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9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/>
          </p:nvPr>
        </p:nvGraphicFramePr>
        <p:xfrm>
          <a:off x="5087211" y="1484784"/>
          <a:ext cx="7104789" cy="501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/>
          </p:nvPr>
        </p:nvGraphicFramePr>
        <p:xfrm>
          <a:off x="168107" y="2231472"/>
          <a:ext cx="7968885" cy="456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AutoShape 2" descr="Картинки по запросу картинки бюджет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AutoShape 4" descr="Картинки по запросу картинки бюджет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AutoShape 6" descr="Картинки по запросу картинки бюджет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13833" y="5232401"/>
            <a:ext cx="3019599" cy="1100286"/>
            <a:chOff x="2929971" y="3871702"/>
            <a:chExt cx="2900200" cy="101176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Овал 13"/>
            <p:cNvSpPr/>
            <p:nvPr/>
          </p:nvSpPr>
          <p:spPr>
            <a:xfrm>
              <a:off x="2929971" y="3871702"/>
              <a:ext cx="2900200" cy="101176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3066141" y="4019871"/>
              <a:ext cx="2733108" cy="71542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0" kern="1200" dirty="0">
                  <a:solidFill>
                    <a:schemeClr val="accent1">
                      <a:lumMod val="75000"/>
                    </a:schemeClr>
                  </a:solidFill>
                </a:rPr>
                <a:t>в т. ч. ТРАНСФЕРТИ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15 454,7</a:t>
              </a:r>
              <a:endParaRPr lang="en-US" sz="2000" b="1" kern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Выгнутая вниз стрелка 6"/>
          <p:cNvSpPr/>
          <p:nvPr/>
        </p:nvSpPr>
        <p:spPr>
          <a:xfrm>
            <a:off x="3782770" y="5770094"/>
            <a:ext cx="4254484" cy="877455"/>
          </a:xfrm>
          <a:prstGeom prst="curvedUpArrow">
            <a:avLst>
              <a:gd name="adj1" fmla="val 25000"/>
              <a:gd name="adj2" fmla="val 48770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635532" y="5415005"/>
            <a:ext cx="2776647" cy="1275394"/>
            <a:chOff x="2929971" y="3871702"/>
            <a:chExt cx="2900200" cy="12753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Овал 16"/>
            <p:cNvSpPr/>
            <p:nvPr/>
          </p:nvSpPr>
          <p:spPr>
            <a:xfrm>
              <a:off x="2929971" y="3871702"/>
              <a:ext cx="2900200" cy="1011763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3354695" y="4431671"/>
              <a:ext cx="2050752" cy="715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b="1" kern="1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- 1 676,3</a:t>
              </a:r>
              <a:endParaRPr lang="en-US" sz="2100" b="1" kern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 t="13294" b="16096"/>
          <a:stretch/>
        </p:blipFill>
        <p:spPr>
          <a:xfrm>
            <a:off x="-88928" y="1185122"/>
            <a:ext cx="4241478" cy="195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501462" y="9689"/>
            <a:ext cx="9690538" cy="4554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МІСТА КИЄВА 2019. ДОХОДИ (млн грн)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3840" y="3688080"/>
            <a:ext cx="1656080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2018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49469" y="2326639"/>
            <a:ext cx="1656080" cy="375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2019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7869079"/>
      </p:ext>
    </p:extLst>
  </p:cSld>
  <p:clrMapOvr>
    <a:masterClrMapping/>
  </p:clrMapOvr>
</p:sld>
</file>

<file path=ppt/theme/theme1.xml><?xml version="1.0" encoding="utf-8"?>
<a:theme xmlns:a="http://schemas.openxmlformats.org/drawingml/2006/main" name="1_Пиксел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Пиксел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1358</Words>
  <Application>Microsoft Office PowerPoint</Application>
  <PresentationFormat>Widescreen</PresentationFormat>
  <Paragraphs>443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1_Пиксел</vt:lpstr>
      <vt:lpstr>2_Пиксел</vt:lpstr>
      <vt:lpstr>Специальное оформление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ЗАВЕРШЕННЯ РЕСТРУКТУРИЗАЦІЇ БОРГУ </vt:lpstr>
      <vt:lpstr>PowerPoint Presentation</vt:lpstr>
      <vt:lpstr>PowerPoint Presentation</vt:lpstr>
      <vt:lpstr>БЮДЖЕТ МІСТА КИЄВА 2019. ВИДАТКИ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В. Вем</dc:creator>
  <cp:lastModifiedBy>user</cp:lastModifiedBy>
  <cp:revision>204</cp:revision>
  <cp:lastPrinted>2018-12-04T10:12:43Z</cp:lastPrinted>
  <dcterms:created xsi:type="dcterms:W3CDTF">2018-11-09T09:39:25Z</dcterms:created>
  <dcterms:modified xsi:type="dcterms:W3CDTF">2018-12-04T18:01:20Z</dcterms:modified>
</cp:coreProperties>
</file>