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73" r:id="rId6"/>
    <p:sldId id="274" r:id="rId7"/>
    <p:sldId id="261" r:id="rId8"/>
    <p:sldId id="262" r:id="rId9"/>
    <p:sldId id="265" r:id="rId10"/>
    <p:sldId id="268" r:id="rId11"/>
    <p:sldId id="269" r:id="rId12"/>
    <p:sldId id="270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74A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52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4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24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93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0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00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9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67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8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76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4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EB4F-3C10-4901-9C73-7E07E6169988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2016-602C-438A-8CBA-621428DB4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19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55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/>
              <a:t>Робота з навчальними закладами</a:t>
            </a:r>
            <a:endParaRPr lang="ru-RU" sz="4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96724" y="852755"/>
            <a:ext cx="11216392" cy="5661062"/>
            <a:chOff x="890620" y="1410275"/>
            <a:chExt cx="11365537" cy="1954915"/>
          </a:xfrm>
          <a:solidFill>
            <a:srgbClr val="F4B74A"/>
          </a:solidFill>
        </p:grpSpPr>
        <p:sp>
          <p:nvSpPr>
            <p:cNvPr id="8" name="Полилиния 7"/>
            <p:cNvSpPr/>
            <p:nvPr/>
          </p:nvSpPr>
          <p:spPr>
            <a:xfrm>
              <a:off x="3426034" y="1410275"/>
              <a:ext cx="8830123" cy="659099"/>
            </a:xfrm>
            <a:custGeom>
              <a:avLst/>
              <a:gdLst>
                <a:gd name="connsiteX0" fmla="*/ 170803 w 1024799"/>
                <a:gd name="connsiteY0" fmla="*/ 0 h 8830123"/>
                <a:gd name="connsiteX1" fmla="*/ 853996 w 1024799"/>
                <a:gd name="connsiteY1" fmla="*/ 0 h 8830123"/>
                <a:gd name="connsiteX2" fmla="*/ 1024799 w 1024799"/>
                <a:gd name="connsiteY2" fmla="*/ 170803 h 8830123"/>
                <a:gd name="connsiteX3" fmla="*/ 1024799 w 1024799"/>
                <a:gd name="connsiteY3" fmla="*/ 8830123 h 8830123"/>
                <a:gd name="connsiteX4" fmla="*/ 1024799 w 1024799"/>
                <a:gd name="connsiteY4" fmla="*/ 8830123 h 8830123"/>
                <a:gd name="connsiteX5" fmla="*/ 0 w 1024799"/>
                <a:gd name="connsiteY5" fmla="*/ 8830123 h 8830123"/>
                <a:gd name="connsiteX6" fmla="*/ 0 w 1024799"/>
                <a:gd name="connsiteY6" fmla="*/ 8830123 h 8830123"/>
                <a:gd name="connsiteX7" fmla="*/ 0 w 1024799"/>
                <a:gd name="connsiteY7" fmla="*/ 170803 h 8830123"/>
                <a:gd name="connsiteX8" fmla="*/ 170803 w 1024799"/>
                <a:gd name="connsiteY8" fmla="*/ 0 h 88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799" h="8830123">
                  <a:moveTo>
                    <a:pt x="1024799" y="1471717"/>
                  </a:moveTo>
                  <a:lnTo>
                    <a:pt x="1024799" y="7358406"/>
                  </a:lnTo>
                  <a:cubicBezTo>
                    <a:pt x="1024799" y="8171211"/>
                    <a:pt x="1015924" y="8830119"/>
                    <a:pt x="1004976" y="8830119"/>
                  </a:cubicBezTo>
                  <a:lnTo>
                    <a:pt x="0" y="8830119"/>
                  </a:lnTo>
                  <a:lnTo>
                    <a:pt x="0" y="88301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04976" y="4"/>
                  </a:lnTo>
                  <a:cubicBezTo>
                    <a:pt x="1015924" y="4"/>
                    <a:pt x="1024799" y="658912"/>
                    <a:pt x="1024799" y="14717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1461" rIns="152896" bIns="101463" numCol="1" spcCol="1270" anchor="ctr" anchorCtr="0">
              <a:noAutofit/>
            </a:bodyPr>
            <a:lstStyle/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/>
                <a:t>Подарували 432 страхові поліси першокласникам ЗНЗ №292, 293, 294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/>
                <a:t>Відвідали заходи «Свято осені» в ДНЗ №811, №797 та привітали 731 дитину </a:t>
              </a:r>
              <a:r>
                <a:rPr lang="uk-UA" sz="1100" dirty="0" smtClean="0"/>
                <a:t>іграшками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Подарували квитки на фестиваль «</a:t>
              </a:r>
              <a:r>
                <a:rPr lang="en-US" sz="1100" dirty="0" smtClean="0"/>
                <a:t>Old Car Land</a:t>
              </a:r>
              <a:r>
                <a:rPr lang="uk-UA" sz="1100" dirty="0" smtClean="0"/>
                <a:t>», який пройшов з 02 по 04 жовтня 2015р</a:t>
              </a:r>
              <a:r>
                <a:rPr lang="uk-UA" sz="1100" dirty="0"/>
                <a:t>. (безкоштовне транспортування) </a:t>
              </a:r>
              <a:r>
                <a:rPr lang="uk-UA" sz="1100" dirty="0" smtClean="0"/>
                <a:t>- 180 дітям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Нагородження подарунками та формою юного інспектора дорожнього руху учнів</a:t>
              </a:r>
              <a:r>
                <a:rPr lang="uk-UA" sz="1100" dirty="0"/>
                <a:t> (ЗНЗ №292, 293, </a:t>
              </a:r>
              <a:r>
                <a:rPr lang="uk-UA" sz="1100" dirty="0" smtClean="0"/>
                <a:t>294, 282), які вибороли це звання у конкурсі на «Кращого юного інспектора</a:t>
              </a:r>
              <a:r>
                <a:rPr lang="uk-UA" sz="1100" dirty="0">
                  <a:solidFill>
                    <a:schemeClr val="tx1"/>
                  </a:solidFill>
                </a:rPr>
                <a:t> з правил дорожнього руху</a:t>
              </a:r>
              <a:r>
                <a:rPr lang="uk-UA" sz="1100" dirty="0" smtClean="0">
                  <a:solidFill>
                    <a:schemeClr val="tx1"/>
                  </a:solidFill>
                </a:rPr>
                <a:t>»</a:t>
              </a:r>
              <a:r>
                <a:rPr lang="uk-UA" sz="1100" dirty="0" smtClean="0"/>
                <a:t> - 32 дитини. (На особистій зустрічі з мером Києва В. Кличком та депутатом Київради С. </a:t>
              </a:r>
              <a:r>
                <a:rPr lang="uk-UA" sz="1100" dirty="0" err="1" smtClean="0"/>
                <a:t>Майзель</a:t>
              </a:r>
              <a:r>
                <a:rPr lang="uk-UA" sz="1100" dirty="0" smtClean="0"/>
                <a:t>)</a:t>
              </a:r>
              <a:endParaRPr lang="uk-UA" sz="1100" dirty="0" smtClean="0"/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Подарували 180 квитків до Національного Зоопарку м. Києва дітям пільгових категорій</a:t>
              </a:r>
              <a:endParaRPr lang="uk-UA" sz="1100" dirty="0"/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День Захисту дітей 2016р - 132особи (ЗНЗ №292, 293, 294) – подарували квитки до Національного Цирку України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Подарували </a:t>
              </a:r>
              <a:r>
                <a:rPr lang="uk-UA" sz="1100" dirty="0"/>
                <a:t>квитки на фестиваль «</a:t>
              </a:r>
              <a:r>
                <a:rPr lang="en-US" sz="1100" dirty="0"/>
                <a:t>Old </a:t>
              </a:r>
              <a:r>
                <a:rPr lang="en-US" sz="1100" dirty="0"/>
                <a:t>Car</a:t>
              </a:r>
              <a:r>
                <a:rPr lang="en-US" sz="1100" dirty="0"/>
                <a:t> Land</a:t>
              </a:r>
              <a:r>
                <a:rPr lang="uk-UA" sz="1100" dirty="0" smtClean="0"/>
                <a:t>», </a:t>
              </a:r>
              <a:r>
                <a:rPr lang="uk-UA" sz="1100" dirty="0"/>
                <a:t>який пройшов з 22 по 24 квітня 2016р. </a:t>
              </a:r>
              <a:r>
                <a:rPr lang="uk-UA" sz="1100" dirty="0" smtClean="0"/>
                <a:t>(безкоштовне транспортування) </a:t>
              </a:r>
              <a:r>
                <a:rPr lang="uk-UA" sz="1100" dirty="0"/>
                <a:t>- 165 </a:t>
              </a:r>
              <a:r>
                <a:rPr lang="uk-UA" sz="1100" dirty="0" smtClean="0"/>
                <a:t>дітям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Подарували першокласникам ЗНЗ №294 </a:t>
              </a:r>
              <a:r>
                <a:rPr lang="uk-UA" sz="1100" dirty="0"/>
                <a:t>квитки до Національного Цирку </a:t>
              </a:r>
              <a:r>
                <a:rPr lang="uk-UA" sz="1100" dirty="0" smtClean="0"/>
                <a:t>України - 156шт.</a:t>
              </a:r>
              <a:endParaRPr lang="ru-RU" sz="11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90620" y="1416146"/>
              <a:ext cx="2334612" cy="653228"/>
            </a:xfrm>
            <a:custGeom>
              <a:avLst/>
              <a:gdLst>
                <a:gd name="connsiteX0" fmla="*/ 0 w 2334612"/>
                <a:gd name="connsiteY0" fmla="*/ 164119 h 984694"/>
                <a:gd name="connsiteX1" fmla="*/ 164119 w 2334612"/>
                <a:gd name="connsiteY1" fmla="*/ 0 h 984694"/>
                <a:gd name="connsiteX2" fmla="*/ 2170493 w 2334612"/>
                <a:gd name="connsiteY2" fmla="*/ 0 h 984694"/>
                <a:gd name="connsiteX3" fmla="*/ 2334612 w 2334612"/>
                <a:gd name="connsiteY3" fmla="*/ 164119 h 984694"/>
                <a:gd name="connsiteX4" fmla="*/ 2334612 w 2334612"/>
                <a:gd name="connsiteY4" fmla="*/ 820575 h 984694"/>
                <a:gd name="connsiteX5" fmla="*/ 2170493 w 2334612"/>
                <a:gd name="connsiteY5" fmla="*/ 984694 h 984694"/>
                <a:gd name="connsiteX6" fmla="*/ 164119 w 2334612"/>
                <a:gd name="connsiteY6" fmla="*/ 984694 h 984694"/>
                <a:gd name="connsiteX7" fmla="*/ 0 w 2334612"/>
                <a:gd name="connsiteY7" fmla="*/ 820575 h 984694"/>
                <a:gd name="connsiteX8" fmla="*/ 0 w 2334612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4612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70493" y="0"/>
                  </a:lnTo>
                  <a:cubicBezTo>
                    <a:pt x="2261133" y="0"/>
                    <a:pt x="2334612" y="73479"/>
                    <a:pt x="2334612" y="164119"/>
                  </a:cubicBezTo>
                  <a:lnTo>
                    <a:pt x="2334612" y="820575"/>
                  </a:lnTo>
                  <a:cubicBezTo>
                    <a:pt x="2334612" y="911215"/>
                    <a:pt x="2261133" y="984694"/>
                    <a:pt x="2170493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Вітання та подарунки</a:t>
              </a:r>
              <a:endParaRPr lang="ru-RU" sz="21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433833" y="3022663"/>
              <a:ext cx="8822324" cy="342527"/>
            </a:xfrm>
            <a:custGeom>
              <a:avLst/>
              <a:gdLst>
                <a:gd name="connsiteX0" fmla="*/ 177050 w 1062280"/>
                <a:gd name="connsiteY0" fmla="*/ 0 h 8822323"/>
                <a:gd name="connsiteX1" fmla="*/ 885230 w 1062280"/>
                <a:gd name="connsiteY1" fmla="*/ 0 h 8822323"/>
                <a:gd name="connsiteX2" fmla="*/ 1062280 w 1062280"/>
                <a:gd name="connsiteY2" fmla="*/ 177050 h 8822323"/>
                <a:gd name="connsiteX3" fmla="*/ 1062280 w 1062280"/>
                <a:gd name="connsiteY3" fmla="*/ 8822323 h 8822323"/>
                <a:gd name="connsiteX4" fmla="*/ 1062280 w 1062280"/>
                <a:gd name="connsiteY4" fmla="*/ 8822323 h 8822323"/>
                <a:gd name="connsiteX5" fmla="*/ 0 w 1062280"/>
                <a:gd name="connsiteY5" fmla="*/ 8822323 h 8822323"/>
                <a:gd name="connsiteX6" fmla="*/ 0 w 1062280"/>
                <a:gd name="connsiteY6" fmla="*/ 8822323 h 8822323"/>
                <a:gd name="connsiteX7" fmla="*/ 0 w 1062280"/>
                <a:gd name="connsiteY7" fmla="*/ 177050 h 8822323"/>
                <a:gd name="connsiteX8" fmla="*/ 177050 w 1062280"/>
                <a:gd name="connsiteY8" fmla="*/ 0 h 88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2280" h="8822323">
                  <a:moveTo>
                    <a:pt x="1062280" y="1470418"/>
                  </a:moveTo>
                  <a:lnTo>
                    <a:pt x="1062280" y="7351905"/>
                  </a:lnTo>
                  <a:cubicBezTo>
                    <a:pt x="1062280" y="8163992"/>
                    <a:pt x="1052735" y="8822319"/>
                    <a:pt x="1040962" y="8822319"/>
                  </a:cubicBezTo>
                  <a:lnTo>
                    <a:pt x="0" y="8822319"/>
                  </a:lnTo>
                  <a:lnTo>
                    <a:pt x="0" y="88223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40962" y="4"/>
                  </a:lnTo>
                  <a:cubicBezTo>
                    <a:pt x="1052735" y="4"/>
                    <a:pt x="1062280" y="658331"/>
                    <a:pt x="1062280" y="147041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3291" rIns="154726" bIns="103292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dirty="0" smtClean="0"/>
                <a:t>   3-ри</a:t>
              </a:r>
              <a:r>
                <a:rPr lang="uk-UA" sz="1100" kern="1200" dirty="0" smtClean="0"/>
                <a:t> екскурсії для </a:t>
              </a:r>
              <a:r>
                <a:rPr lang="uk-UA" sz="1100" dirty="0" smtClean="0"/>
                <a:t>150</a:t>
              </a:r>
              <a:r>
                <a:rPr lang="uk-UA" sz="1100" kern="1200" dirty="0" smtClean="0"/>
                <a:t> учнів ЗНЗ №292, 294 на стадіон «Динамо» та на тренувальну базу «Динамо» у </a:t>
              </a:r>
              <a:r>
                <a:rPr lang="uk-UA" sz="1100" kern="1200" dirty="0" err="1" smtClean="0"/>
                <a:t>Кончі</a:t>
              </a:r>
              <a:r>
                <a:rPr lang="uk-UA" sz="1100" kern="1200" dirty="0" smtClean="0"/>
                <a:t> </a:t>
              </a:r>
              <a:r>
                <a:rPr lang="uk-UA" sz="1100" kern="1200" dirty="0" err="1" smtClean="0"/>
                <a:t>Заспі</a:t>
              </a:r>
              <a:endParaRPr lang="uk-UA" sz="1100" kern="1200" dirty="0" smtClean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   2 футбольні турніри </a:t>
              </a:r>
              <a:r>
                <a:rPr lang="uk-UA" sz="1100" dirty="0"/>
                <a:t>на </a:t>
              </a:r>
              <a:r>
                <a:rPr lang="uk-UA" sz="1100" dirty="0" smtClean="0"/>
                <a:t>новому стадіоні (перетин вулиць Закревського – Бикова) з командами учнів, батьків ЗНЗ №294 та працівників КП «</a:t>
              </a:r>
              <a:r>
                <a:rPr lang="uk-UA" sz="1100" dirty="0" err="1" smtClean="0"/>
                <a:t>Київпастрансу</a:t>
              </a:r>
              <a:r>
                <a:rPr lang="uk-UA" sz="1100" dirty="0" smtClean="0"/>
                <a:t>» – 165 осіб</a:t>
              </a:r>
              <a:endParaRPr lang="ru-RU" sz="11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896819" y="3022663"/>
              <a:ext cx="2328413" cy="335512"/>
            </a:xfrm>
            <a:custGeom>
              <a:avLst/>
              <a:gdLst>
                <a:gd name="connsiteX0" fmla="*/ 0 w 2328413"/>
                <a:gd name="connsiteY0" fmla="*/ 164119 h 984694"/>
                <a:gd name="connsiteX1" fmla="*/ 164119 w 2328413"/>
                <a:gd name="connsiteY1" fmla="*/ 0 h 984694"/>
                <a:gd name="connsiteX2" fmla="*/ 2164294 w 2328413"/>
                <a:gd name="connsiteY2" fmla="*/ 0 h 984694"/>
                <a:gd name="connsiteX3" fmla="*/ 2328413 w 2328413"/>
                <a:gd name="connsiteY3" fmla="*/ 164119 h 984694"/>
                <a:gd name="connsiteX4" fmla="*/ 2328413 w 2328413"/>
                <a:gd name="connsiteY4" fmla="*/ 820575 h 984694"/>
                <a:gd name="connsiteX5" fmla="*/ 2164294 w 2328413"/>
                <a:gd name="connsiteY5" fmla="*/ 984694 h 984694"/>
                <a:gd name="connsiteX6" fmla="*/ 164119 w 2328413"/>
                <a:gd name="connsiteY6" fmla="*/ 984694 h 984694"/>
                <a:gd name="connsiteX7" fmla="*/ 0 w 2328413"/>
                <a:gd name="connsiteY7" fmla="*/ 820575 h 984694"/>
                <a:gd name="connsiteX8" fmla="*/ 0 w 2328413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8413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64294" y="0"/>
                  </a:lnTo>
                  <a:cubicBezTo>
                    <a:pt x="2254934" y="0"/>
                    <a:pt x="2328413" y="73479"/>
                    <a:pt x="2328413" y="164119"/>
                  </a:cubicBezTo>
                  <a:lnTo>
                    <a:pt x="2328413" y="820575"/>
                  </a:lnTo>
                  <a:cubicBezTo>
                    <a:pt x="2328413" y="911215"/>
                    <a:pt x="2254934" y="984694"/>
                    <a:pt x="2164294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Спортивні заходи</a:t>
              </a:r>
              <a:endParaRPr lang="ru-RU" sz="2100" kern="1200" dirty="0"/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396724" y="3948760"/>
            <a:ext cx="2303976" cy="1359907"/>
          </a:xfrm>
          <a:prstGeom prst="roundRect">
            <a:avLst/>
          </a:prstGeom>
          <a:solidFill>
            <a:srgbClr val="F4B7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Ремонт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98867" y="3948760"/>
            <a:ext cx="8706552" cy="13599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Відновлення підлоги в тіньових майданчиках в ДНЗ №812 – 13 шт.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>
                <a:solidFill>
                  <a:schemeClr val="tx1"/>
                </a:solidFill>
              </a:rPr>
              <a:t>Виконано будівельні роботи по відновленню автомобільного заїзду для спец. транспорту в ДНЗ №</a:t>
            </a:r>
            <a:r>
              <a:rPr lang="uk-UA" sz="1100" dirty="0" smtClean="0">
                <a:solidFill>
                  <a:schemeClr val="tx1"/>
                </a:solidFill>
              </a:rPr>
              <a:t>811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Проведено заміну вікон в ДНЗ №811, 796 та ЗНЗ № 292, 294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Проведено ремонт місць загального користування та ремонт інженерних мереж в ДНЗ № 796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Проведено ремонт покрівлі в ДНЗ № 293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6724" y="2897870"/>
            <a:ext cx="2303976" cy="914400"/>
          </a:xfrm>
          <a:prstGeom prst="roundRect">
            <a:avLst/>
          </a:prstGeom>
          <a:solidFill>
            <a:srgbClr val="F4B7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100" dirty="0"/>
              <a:t>Конкурси</a:t>
            </a:r>
            <a:endParaRPr lang="ru-RU" sz="21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98867" y="2897870"/>
            <a:ext cx="8706552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Листопад 2015 року - Конкурс </a:t>
            </a:r>
            <a:r>
              <a:rPr lang="uk-UA" sz="1100" dirty="0">
                <a:solidFill>
                  <a:schemeClr val="tx1"/>
                </a:solidFill>
              </a:rPr>
              <a:t>на «</a:t>
            </a:r>
            <a:r>
              <a:rPr lang="uk-UA" sz="1100" dirty="0" smtClean="0">
                <a:solidFill>
                  <a:schemeClr val="tx1"/>
                </a:solidFill>
              </a:rPr>
              <a:t>Кращого юного інспектора з правил дорожнього руху» </a:t>
            </a:r>
            <a:r>
              <a:rPr lang="uk-UA" sz="1100" dirty="0">
                <a:solidFill>
                  <a:schemeClr val="tx1"/>
                </a:solidFill>
              </a:rPr>
              <a:t>в ЗНЗ №282, 292, 293, 294</a:t>
            </a:r>
            <a:endParaRPr lang="ru-RU" sz="1100" dirty="0">
              <a:solidFill>
                <a:schemeClr val="tx1"/>
              </a:solidFill>
            </a:endParaRP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Грудень 2015 </a:t>
            </a:r>
            <a:r>
              <a:rPr lang="uk-UA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року</a:t>
            </a:r>
            <a:r>
              <a:rPr lang="uk-UA" sz="1100" dirty="0" smtClean="0">
                <a:solidFill>
                  <a:schemeClr val="tx1"/>
                </a:solidFill>
              </a:rPr>
              <a:t> - Конкурс малюнку «Київ – моє рідне місто» в ЗНЗ №282, 292, 293, 294</a:t>
            </a:r>
            <a:endParaRPr lang="ru-RU" dirty="0" smtClean="0">
              <a:solidFill>
                <a:schemeClr val="tx1"/>
              </a:solidFill>
            </a:endParaRP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Лютий 2016 року - Конкурс  на знання правил дорожнього руху в </a:t>
            </a:r>
            <a:r>
              <a:rPr lang="uk-UA" sz="1100" dirty="0">
                <a:solidFill>
                  <a:schemeClr val="tx1"/>
                </a:solidFill>
              </a:rPr>
              <a:t>ЗНЗ №282, 292, 293, 294</a:t>
            </a:r>
            <a:endParaRPr lang="ru-RU" sz="1100" dirty="0">
              <a:solidFill>
                <a:schemeClr val="tx1"/>
              </a:solidFill>
            </a:endParaRP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>
                <a:solidFill>
                  <a:schemeClr val="tx1"/>
                </a:solidFill>
              </a:rPr>
              <a:t>Травень 2016 року - Конкурс на найкращу творчу роботу </a:t>
            </a:r>
            <a:r>
              <a:rPr lang="uk-UA" sz="1100" dirty="0">
                <a:solidFill>
                  <a:schemeClr val="tx1"/>
                </a:solidFill>
              </a:rPr>
              <a:t>в ЗНЗ №282, 292, 293, </a:t>
            </a:r>
            <a:r>
              <a:rPr lang="uk-UA" sz="1100" dirty="0" smtClean="0">
                <a:solidFill>
                  <a:schemeClr val="tx1"/>
                </a:solidFill>
              </a:rPr>
              <a:t>294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</p:spPr>
        <p:txBody>
          <a:bodyPr>
            <a:normAutofit/>
          </a:bodyPr>
          <a:lstStyle/>
          <a:p>
            <a:endParaRPr lang="ru-RU" sz="4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96724" y="1822777"/>
            <a:ext cx="11216392" cy="3284866"/>
            <a:chOff x="890620" y="1410274"/>
            <a:chExt cx="11365537" cy="1778611"/>
          </a:xfrm>
          <a:solidFill>
            <a:srgbClr val="F4B74A"/>
          </a:solidFill>
        </p:grpSpPr>
        <p:sp>
          <p:nvSpPr>
            <p:cNvPr id="8" name="Полилиния 7"/>
            <p:cNvSpPr/>
            <p:nvPr/>
          </p:nvSpPr>
          <p:spPr>
            <a:xfrm>
              <a:off x="3426034" y="1410274"/>
              <a:ext cx="8830123" cy="1772739"/>
            </a:xfrm>
            <a:custGeom>
              <a:avLst/>
              <a:gdLst>
                <a:gd name="connsiteX0" fmla="*/ 170803 w 1024799"/>
                <a:gd name="connsiteY0" fmla="*/ 0 h 8830123"/>
                <a:gd name="connsiteX1" fmla="*/ 853996 w 1024799"/>
                <a:gd name="connsiteY1" fmla="*/ 0 h 8830123"/>
                <a:gd name="connsiteX2" fmla="*/ 1024799 w 1024799"/>
                <a:gd name="connsiteY2" fmla="*/ 170803 h 8830123"/>
                <a:gd name="connsiteX3" fmla="*/ 1024799 w 1024799"/>
                <a:gd name="connsiteY3" fmla="*/ 8830123 h 8830123"/>
                <a:gd name="connsiteX4" fmla="*/ 1024799 w 1024799"/>
                <a:gd name="connsiteY4" fmla="*/ 8830123 h 8830123"/>
                <a:gd name="connsiteX5" fmla="*/ 0 w 1024799"/>
                <a:gd name="connsiteY5" fmla="*/ 8830123 h 8830123"/>
                <a:gd name="connsiteX6" fmla="*/ 0 w 1024799"/>
                <a:gd name="connsiteY6" fmla="*/ 8830123 h 8830123"/>
                <a:gd name="connsiteX7" fmla="*/ 0 w 1024799"/>
                <a:gd name="connsiteY7" fmla="*/ 170803 h 8830123"/>
                <a:gd name="connsiteX8" fmla="*/ 170803 w 1024799"/>
                <a:gd name="connsiteY8" fmla="*/ 0 h 88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799" h="8830123">
                  <a:moveTo>
                    <a:pt x="1024799" y="1471717"/>
                  </a:moveTo>
                  <a:lnTo>
                    <a:pt x="1024799" y="7358406"/>
                  </a:lnTo>
                  <a:cubicBezTo>
                    <a:pt x="1024799" y="8171211"/>
                    <a:pt x="1015924" y="8830119"/>
                    <a:pt x="1004976" y="8830119"/>
                  </a:cubicBezTo>
                  <a:lnTo>
                    <a:pt x="0" y="8830119"/>
                  </a:lnTo>
                  <a:lnTo>
                    <a:pt x="0" y="88301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04976" y="4"/>
                  </a:lnTo>
                  <a:cubicBezTo>
                    <a:pt x="1015924" y="4"/>
                    <a:pt x="1024799" y="658912"/>
                    <a:pt x="1024799" y="14717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1461" rIns="152896" bIns="101463" numCol="1" spcCol="1270" anchor="ctr" anchorCtr="0">
              <a:noAutofit/>
            </a:bodyPr>
            <a:lstStyle/>
            <a:p>
              <a:pPr marL="171450" lvl="1" indent="-17145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uk-UA" sz="1100" dirty="0"/>
                <a:t>Подарували квитки на фестиваль «</a:t>
              </a:r>
              <a:r>
                <a:rPr lang="en-US" sz="1100" dirty="0"/>
                <a:t>Old Car Land</a:t>
              </a:r>
              <a:r>
                <a:rPr lang="uk-UA" sz="1100" dirty="0" smtClean="0"/>
                <a:t>», який </a:t>
              </a:r>
              <a:r>
                <a:rPr lang="uk-UA" sz="1100" dirty="0"/>
                <a:t>пройшов з 02 по 04 жовтня 2015р. </a:t>
              </a:r>
              <a:r>
                <a:rPr lang="uk-UA" sz="1100" dirty="0" smtClean="0"/>
                <a:t>– 145 осіб </a:t>
              </a:r>
              <a:r>
                <a:rPr lang="uk-UA" sz="1100" dirty="0"/>
                <a:t>(</a:t>
              </a:r>
              <a:r>
                <a:rPr lang="uk-UA" sz="1100" dirty="0" smtClean="0"/>
                <a:t>безкоштовне транспортування) </a:t>
              </a:r>
              <a:endParaRPr lang="uk-UA" sz="1100" dirty="0"/>
            </a:p>
            <a:p>
              <a:pPr marL="171450" lvl="1" indent="-17145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uk-UA" sz="1100" dirty="0"/>
                <a:t>Подарували квитки на фестиваль «</a:t>
              </a:r>
              <a:r>
                <a:rPr lang="en-US" sz="1100" dirty="0"/>
                <a:t>Old Car Land</a:t>
              </a:r>
              <a:r>
                <a:rPr lang="uk-UA" sz="1100" dirty="0" smtClean="0"/>
                <a:t>», який </a:t>
              </a:r>
              <a:r>
                <a:rPr lang="uk-UA" sz="1100" dirty="0"/>
                <a:t>пройшов з 22 по 24 квітня 2016р. </a:t>
              </a:r>
              <a:r>
                <a:rPr lang="uk-UA" sz="1100" dirty="0" smtClean="0"/>
                <a:t>– 90 осіб </a:t>
              </a:r>
              <a:r>
                <a:rPr lang="uk-UA" sz="1100" dirty="0"/>
                <a:t>(безкоштовне транспортування) </a:t>
              </a:r>
              <a:endParaRPr lang="uk-UA" sz="1100" dirty="0" smtClean="0"/>
            </a:p>
            <a:p>
              <a:pPr marL="171450" lvl="1" indent="-17145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uk-UA" sz="1100" dirty="0"/>
                <a:t>П</a:t>
              </a:r>
              <a:r>
                <a:rPr lang="uk-UA" sz="1100" dirty="0" smtClean="0"/>
                <a:t>ривітали малозабезпечених мешканців з нагоди: </a:t>
              </a:r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Новорічні свята - 80 осіб</a:t>
              </a:r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Різдвяні </a:t>
              </a:r>
              <a:r>
                <a:rPr lang="uk-UA" sz="1100" dirty="0" smtClean="0"/>
                <a:t>свята - 94 особи</a:t>
              </a:r>
              <a:endParaRPr lang="uk-UA" sz="1100" dirty="0"/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Свято Масляної </a:t>
              </a:r>
              <a:r>
                <a:rPr lang="uk-UA" sz="1100" dirty="0" smtClean="0"/>
                <a:t>- 118 </a:t>
              </a:r>
              <a:r>
                <a:rPr lang="uk-UA" sz="1100" dirty="0"/>
                <a:t>осіб</a:t>
              </a:r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Свято 8 березня - 342 особи </a:t>
              </a:r>
              <a:endParaRPr lang="uk-UA" sz="1100" dirty="0"/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Великодні свята - 118 осіб</a:t>
              </a:r>
            </a:p>
            <a:p>
              <a:pPr marL="800100" lvl="2" indent="-3429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День Матері - 52 особи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90620" y="1416146"/>
              <a:ext cx="2334612" cy="1772739"/>
            </a:xfrm>
            <a:custGeom>
              <a:avLst/>
              <a:gdLst>
                <a:gd name="connsiteX0" fmla="*/ 0 w 2334612"/>
                <a:gd name="connsiteY0" fmla="*/ 164119 h 984694"/>
                <a:gd name="connsiteX1" fmla="*/ 164119 w 2334612"/>
                <a:gd name="connsiteY1" fmla="*/ 0 h 984694"/>
                <a:gd name="connsiteX2" fmla="*/ 2170493 w 2334612"/>
                <a:gd name="connsiteY2" fmla="*/ 0 h 984694"/>
                <a:gd name="connsiteX3" fmla="*/ 2334612 w 2334612"/>
                <a:gd name="connsiteY3" fmla="*/ 164119 h 984694"/>
                <a:gd name="connsiteX4" fmla="*/ 2334612 w 2334612"/>
                <a:gd name="connsiteY4" fmla="*/ 820575 h 984694"/>
                <a:gd name="connsiteX5" fmla="*/ 2170493 w 2334612"/>
                <a:gd name="connsiteY5" fmla="*/ 984694 h 984694"/>
                <a:gd name="connsiteX6" fmla="*/ 164119 w 2334612"/>
                <a:gd name="connsiteY6" fmla="*/ 984694 h 984694"/>
                <a:gd name="connsiteX7" fmla="*/ 0 w 2334612"/>
                <a:gd name="connsiteY7" fmla="*/ 820575 h 984694"/>
                <a:gd name="connsiteX8" fmla="*/ 0 w 2334612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4612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70493" y="0"/>
                  </a:lnTo>
                  <a:cubicBezTo>
                    <a:pt x="2261133" y="0"/>
                    <a:pt x="2334612" y="73479"/>
                    <a:pt x="2334612" y="164119"/>
                  </a:cubicBezTo>
                  <a:lnTo>
                    <a:pt x="2334612" y="820575"/>
                  </a:lnTo>
                  <a:cubicBezTo>
                    <a:pt x="2334612" y="911215"/>
                    <a:pt x="2261133" y="984694"/>
                    <a:pt x="2170493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Вітання та подарунки</a:t>
              </a:r>
              <a:endParaRPr lang="ru-RU" sz="2100" kern="1200" dirty="0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66356"/>
            <a:ext cx="1671264" cy="12534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334" y="5466356"/>
            <a:ext cx="951800" cy="126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1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</p:spPr>
        <p:txBody>
          <a:bodyPr>
            <a:normAutofit/>
          </a:bodyPr>
          <a:lstStyle/>
          <a:p>
            <a:r>
              <a:rPr lang="uk-UA" sz="4800" b="1" dirty="0" smtClean="0"/>
              <a:t>Громадська діяльність</a:t>
            </a:r>
            <a:endParaRPr lang="ru-RU" sz="4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96724" y="1058238"/>
            <a:ext cx="11216392" cy="5558319"/>
            <a:chOff x="890620" y="1410274"/>
            <a:chExt cx="11365537" cy="1778611"/>
          </a:xfrm>
          <a:solidFill>
            <a:srgbClr val="F4B74A"/>
          </a:solidFill>
        </p:grpSpPr>
        <p:sp>
          <p:nvSpPr>
            <p:cNvPr id="8" name="Полилиния 7"/>
            <p:cNvSpPr/>
            <p:nvPr/>
          </p:nvSpPr>
          <p:spPr>
            <a:xfrm>
              <a:off x="3426034" y="1410274"/>
              <a:ext cx="8830123" cy="1772739"/>
            </a:xfrm>
            <a:custGeom>
              <a:avLst/>
              <a:gdLst>
                <a:gd name="connsiteX0" fmla="*/ 170803 w 1024799"/>
                <a:gd name="connsiteY0" fmla="*/ 0 h 8830123"/>
                <a:gd name="connsiteX1" fmla="*/ 853996 w 1024799"/>
                <a:gd name="connsiteY1" fmla="*/ 0 h 8830123"/>
                <a:gd name="connsiteX2" fmla="*/ 1024799 w 1024799"/>
                <a:gd name="connsiteY2" fmla="*/ 170803 h 8830123"/>
                <a:gd name="connsiteX3" fmla="*/ 1024799 w 1024799"/>
                <a:gd name="connsiteY3" fmla="*/ 8830123 h 8830123"/>
                <a:gd name="connsiteX4" fmla="*/ 1024799 w 1024799"/>
                <a:gd name="connsiteY4" fmla="*/ 8830123 h 8830123"/>
                <a:gd name="connsiteX5" fmla="*/ 0 w 1024799"/>
                <a:gd name="connsiteY5" fmla="*/ 8830123 h 8830123"/>
                <a:gd name="connsiteX6" fmla="*/ 0 w 1024799"/>
                <a:gd name="connsiteY6" fmla="*/ 8830123 h 8830123"/>
                <a:gd name="connsiteX7" fmla="*/ 0 w 1024799"/>
                <a:gd name="connsiteY7" fmla="*/ 170803 h 8830123"/>
                <a:gd name="connsiteX8" fmla="*/ 170803 w 1024799"/>
                <a:gd name="connsiteY8" fmla="*/ 0 h 88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799" h="8830123">
                  <a:moveTo>
                    <a:pt x="1024799" y="1471717"/>
                  </a:moveTo>
                  <a:lnTo>
                    <a:pt x="1024799" y="7358406"/>
                  </a:lnTo>
                  <a:cubicBezTo>
                    <a:pt x="1024799" y="8171211"/>
                    <a:pt x="1015924" y="8830119"/>
                    <a:pt x="1004976" y="8830119"/>
                  </a:cubicBezTo>
                  <a:lnTo>
                    <a:pt x="0" y="8830119"/>
                  </a:lnTo>
                  <a:lnTo>
                    <a:pt x="0" y="88301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04976" y="4"/>
                  </a:lnTo>
                  <a:cubicBezTo>
                    <a:pt x="1015924" y="4"/>
                    <a:pt x="1024799" y="658912"/>
                    <a:pt x="1024799" y="14717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1461" rIns="152896" bIns="101463" numCol="1" spcCol="1270" anchor="ctr" anchorCtr="0">
              <a:noAutofit/>
            </a:bodyPr>
            <a:lstStyle/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Привітання ветеранів з 8 березня - 119 осіб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Хода на підтримку Савченко Надії – 32 особи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Зустріч за участю президента – 44 особи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err="1" smtClean="0"/>
                <a:t>Виїздна</a:t>
              </a:r>
              <a:r>
                <a:rPr lang="uk-UA" sz="1100" dirty="0" smtClean="0"/>
                <a:t> комісія на ринок на перетині вул. </a:t>
              </a:r>
              <a:r>
                <a:rPr lang="uk-UA" sz="1100" dirty="0" err="1" smtClean="0"/>
                <a:t>Цветаєвої</a:t>
              </a:r>
              <a:r>
                <a:rPr lang="uk-UA" sz="1100" dirty="0" smtClean="0"/>
                <a:t> та </a:t>
              </a:r>
              <a:r>
                <a:rPr lang="uk-UA" sz="1100" dirty="0" err="1" smtClean="0"/>
                <a:t>просп</a:t>
              </a:r>
              <a:r>
                <a:rPr lang="uk-UA" sz="1100" dirty="0" smtClean="0"/>
                <a:t>. Маяковського – 11 осіб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Новорічне привітання воїнів АТО – 17 осіб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Було проведено численні ревізії стану будинків з залученням комунальних служб, сан. станції, служб пожежної безпеки – 41 особа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Привітання працівників ЗНЗ № 294 з ювілеєм закладу – 210 осіб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1100" dirty="0" smtClean="0"/>
                <a:t>Проведено 18 дворових зустрічей: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 smtClean="0"/>
                <a:t>Просп</a:t>
              </a:r>
              <a:r>
                <a:rPr lang="uk-UA" sz="1100" dirty="0" smtClean="0"/>
                <a:t>. Маяковського 54/9 – 40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 smtClean="0"/>
                <a:t>Просп</a:t>
              </a:r>
              <a:r>
                <a:rPr lang="uk-UA" sz="1100" dirty="0"/>
                <a:t>. Маяковського </a:t>
              </a:r>
              <a:r>
                <a:rPr lang="uk-UA" sz="1100" dirty="0" smtClean="0"/>
                <a:t>50 – 23 особи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/>
                <a:t>Просп</a:t>
              </a:r>
              <a:r>
                <a:rPr lang="uk-UA" sz="1100" dirty="0"/>
                <a:t>. Маяковського </a:t>
              </a:r>
              <a:r>
                <a:rPr lang="uk-UA" sz="1100" dirty="0" smtClean="0"/>
                <a:t>52 – 31 особа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/>
                <a:t>Просп</a:t>
              </a:r>
              <a:r>
                <a:rPr lang="uk-UA" sz="1100" dirty="0"/>
                <a:t>. Маяковського </a:t>
              </a:r>
              <a:r>
                <a:rPr lang="uk-UA" sz="1100" dirty="0" smtClean="0"/>
                <a:t>62а – 52 особа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/>
                <a:t>Просп</a:t>
              </a:r>
              <a:r>
                <a:rPr lang="uk-UA" sz="1100" dirty="0"/>
                <a:t>. Маяковського </a:t>
              </a:r>
              <a:r>
                <a:rPr lang="uk-UA" sz="1100" dirty="0" smtClean="0"/>
                <a:t>64а – 18 особа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err="1"/>
                <a:t>Просп</a:t>
              </a:r>
              <a:r>
                <a:rPr lang="uk-UA" sz="1100" dirty="0"/>
                <a:t>. Маяковського </a:t>
              </a:r>
              <a:r>
                <a:rPr lang="uk-UA" sz="1100" dirty="0" smtClean="0"/>
                <a:t>66а – 22 особи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Закревського 85 – 36 особи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Вул. Закревського </a:t>
              </a:r>
              <a:r>
                <a:rPr lang="uk-UA" sz="1100" dirty="0" smtClean="0"/>
                <a:t>89 – 28 особа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Вул. Закревського </a:t>
              </a:r>
              <a:r>
                <a:rPr lang="uk-UA" sz="1100" dirty="0" smtClean="0"/>
                <a:t>87а, 87б, 87в – 19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Вул. Закревського </a:t>
              </a:r>
              <a:r>
                <a:rPr lang="uk-UA" sz="1100" dirty="0" smtClean="0"/>
                <a:t>77 – 21 особа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Вул. Закревського </a:t>
              </a:r>
              <a:r>
                <a:rPr lang="uk-UA" sz="1100" dirty="0" smtClean="0"/>
                <a:t>91 – 19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/>
                <a:t>Вул. Закревського </a:t>
              </a:r>
              <a:r>
                <a:rPr lang="uk-UA" sz="1100" dirty="0" smtClean="0"/>
                <a:t>95 – 27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Бикова 8, 10, 12 – 24 особи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Бикова 4, 6 – 17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</a:t>
              </a:r>
              <a:r>
                <a:rPr lang="uk-UA" sz="1100" dirty="0" err="1" smtClean="0"/>
                <a:t>Цветаєвої</a:t>
              </a:r>
              <a:r>
                <a:rPr lang="uk-UA" sz="1100" dirty="0" smtClean="0"/>
                <a:t> 8 – 37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Милославська 3, 3а – 16 осіб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Данькевича 1/79 – 24 особи</a:t>
              </a:r>
            </a:p>
            <a:p>
              <a:pPr marL="685800" lvl="2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Вул. Закревського 95, 95а, 95б, 99 – 43 особи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90620" y="1416146"/>
              <a:ext cx="2334612" cy="1772739"/>
            </a:xfrm>
            <a:custGeom>
              <a:avLst/>
              <a:gdLst>
                <a:gd name="connsiteX0" fmla="*/ 0 w 2334612"/>
                <a:gd name="connsiteY0" fmla="*/ 164119 h 984694"/>
                <a:gd name="connsiteX1" fmla="*/ 164119 w 2334612"/>
                <a:gd name="connsiteY1" fmla="*/ 0 h 984694"/>
                <a:gd name="connsiteX2" fmla="*/ 2170493 w 2334612"/>
                <a:gd name="connsiteY2" fmla="*/ 0 h 984694"/>
                <a:gd name="connsiteX3" fmla="*/ 2334612 w 2334612"/>
                <a:gd name="connsiteY3" fmla="*/ 164119 h 984694"/>
                <a:gd name="connsiteX4" fmla="*/ 2334612 w 2334612"/>
                <a:gd name="connsiteY4" fmla="*/ 820575 h 984694"/>
                <a:gd name="connsiteX5" fmla="*/ 2170493 w 2334612"/>
                <a:gd name="connsiteY5" fmla="*/ 984694 h 984694"/>
                <a:gd name="connsiteX6" fmla="*/ 164119 w 2334612"/>
                <a:gd name="connsiteY6" fmla="*/ 984694 h 984694"/>
                <a:gd name="connsiteX7" fmla="*/ 0 w 2334612"/>
                <a:gd name="connsiteY7" fmla="*/ 820575 h 984694"/>
                <a:gd name="connsiteX8" fmla="*/ 0 w 2334612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4612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70493" y="0"/>
                  </a:lnTo>
                  <a:cubicBezTo>
                    <a:pt x="2261133" y="0"/>
                    <a:pt x="2334612" y="73479"/>
                    <a:pt x="2334612" y="164119"/>
                  </a:cubicBezTo>
                  <a:lnTo>
                    <a:pt x="2334612" y="820575"/>
                  </a:lnTo>
                  <a:cubicBezTo>
                    <a:pt x="2334612" y="911215"/>
                    <a:pt x="2261133" y="984694"/>
                    <a:pt x="2170493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Громадська діяльність</a:t>
              </a:r>
              <a:endParaRPr lang="ru-RU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1688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/>
              <a:t>Робота приймальні</a:t>
            </a:r>
            <a:endParaRPr lang="ru-RU" sz="4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96724" y="1479478"/>
            <a:ext cx="11216392" cy="1839075"/>
            <a:chOff x="890620" y="1410275"/>
            <a:chExt cx="11365537" cy="580524"/>
          </a:xfrm>
          <a:solidFill>
            <a:srgbClr val="F4B74A"/>
          </a:solidFill>
        </p:grpSpPr>
        <p:sp>
          <p:nvSpPr>
            <p:cNvPr id="8" name="Полилиния 7"/>
            <p:cNvSpPr/>
            <p:nvPr/>
          </p:nvSpPr>
          <p:spPr>
            <a:xfrm>
              <a:off x="3426034" y="1410275"/>
              <a:ext cx="8830123" cy="580524"/>
            </a:xfrm>
            <a:custGeom>
              <a:avLst/>
              <a:gdLst>
                <a:gd name="connsiteX0" fmla="*/ 170803 w 1024799"/>
                <a:gd name="connsiteY0" fmla="*/ 0 h 8830123"/>
                <a:gd name="connsiteX1" fmla="*/ 853996 w 1024799"/>
                <a:gd name="connsiteY1" fmla="*/ 0 h 8830123"/>
                <a:gd name="connsiteX2" fmla="*/ 1024799 w 1024799"/>
                <a:gd name="connsiteY2" fmla="*/ 170803 h 8830123"/>
                <a:gd name="connsiteX3" fmla="*/ 1024799 w 1024799"/>
                <a:gd name="connsiteY3" fmla="*/ 8830123 h 8830123"/>
                <a:gd name="connsiteX4" fmla="*/ 1024799 w 1024799"/>
                <a:gd name="connsiteY4" fmla="*/ 8830123 h 8830123"/>
                <a:gd name="connsiteX5" fmla="*/ 0 w 1024799"/>
                <a:gd name="connsiteY5" fmla="*/ 8830123 h 8830123"/>
                <a:gd name="connsiteX6" fmla="*/ 0 w 1024799"/>
                <a:gd name="connsiteY6" fmla="*/ 8830123 h 8830123"/>
                <a:gd name="connsiteX7" fmla="*/ 0 w 1024799"/>
                <a:gd name="connsiteY7" fmla="*/ 170803 h 8830123"/>
                <a:gd name="connsiteX8" fmla="*/ 170803 w 1024799"/>
                <a:gd name="connsiteY8" fmla="*/ 0 h 88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799" h="8830123">
                  <a:moveTo>
                    <a:pt x="1024799" y="1471717"/>
                  </a:moveTo>
                  <a:lnTo>
                    <a:pt x="1024799" y="7358406"/>
                  </a:lnTo>
                  <a:cubicBezTo>
                    <a:pt x="1024799" y="8171211"/>
                    <a:pt x="1015924" y="8830119"/>
                    <a:pt x="1004976" y="8830119"/>
                  </a:cubicBezTo>
                  <a:lnTo>
                    <a:pt x="0" y="8830119"/>
                  </a:lnTo>
                  <a:lnTo>
                    <a:pt x="0" y="88301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04976" y="4"/>
                  </a:lnTo>
                  <a:cubicBezTo>
                    <a:pt x="1015924" y="4"/>
                    <a:pt x="1024799" y="658912"/>
                    <a:pt x="1024799" y="14717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1461" rIns="152896" bIns="101463" numCol="1" spcCol="1270" anchor="ctr" anchorCtr="0">
              <a:noAutofit/>
            </a:bodyPr>
            <a:lstStyle/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Направлено д</a:t>
              </a:r>
              <a:r>
                <a:rPr lang="uk-UA" sz="1100" kern="1200" dirty="0" smtClean="0"/>
                <a:t>епутатських звернень, запитів, листів - </a:t>
              </a:r>
              <a:r>
                <a:rPr lang="uk-UA" sz="1100" dirty="0" smtClean="0"/>
                <a:t>63</a:t>
              </a:r>
              <a:endParaRPr lang="uk-UA" sz="1100" kern="1200" dirty="0" smtClean="0"/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Безоплатна правова допомога – 41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kern="1200" dirty="0" smtClean="0"/>
                <a:t>Телефонні звернення – 3400 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Прийнято на особистому прийомі </a:t>
              </a:r>
              <a:r>
                <a:rPr lang="uk-UA" sz="1100" dirty="0"/>
                <a:t>депутатом - 217 </a:t>
              </a:r>
              <a:r>
                <a:rPr lang="uk-UA" sz="1100" dirty="0" smtClean="0"/>
                <a:t>осіб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kern="1200" dirty="0" smtClean="0"/>
                <a:t>Прийнято працівниками приймальні та опрацьовано - 2700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Видано матеріальної </a:t>
              </a:r>
              <a:r>
                <a:rPr lang="uk-UA" sz="1100" dirty="0"/>
                <a:t>допомоги - 399 </a:t>
              </a:r>
              <a:r>
                <a:rPr lang="uk-UA" sz="1100" dirty="0" smtClean="0"/>
                <a:t>особам</a:t>
              </a:r>
              <a:r>
                <a:rPr lang="uk-UA" sz="1100" baseline="-25000" dirty="0"/>
                <a:t> </a:t>
              </a:r>
              <a:r>
                <a:rPr lang="uk-UA" sz="1100" dirty="0" smtClean="0"/>
                <a:t>    (+ 219 осіб вересень)</a:t>
              </a:r>
              <a:endParaRPr lang="ru-RU" sz="11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90620" y="1416146"/>
              <a:ext cx="2334612" cy="574653"/>
            </a:xfrm>
            <a:custGeom>
              <a:avLst/>
              <a:gdLst>
                <a:gd name="connsiteX0" fmla="*/ 0 w 2334612"/>
                <a:gd name="connsiteY0" fmla="*/ 164119 h 984694"/>
                <a:gd name="connsiteX1" fmla="*/ 164119 w 2334612"/>
                <a:gd name="connsiteY1" fmla="*/ 0 h 984694"/>
                <a:gd name="connsiteX2" fmla="*/ 2170493 w 2334612"/>
                <a:gd name="connsiteY2" fmla="*/ 0 h 984694"/>
                <a:gd name="connsiteX3" fmla="*/ 2334612 w 2334612"/>
                <a:gd name="connsiteY3" fmla="*/ 164119 h 984694"/>
                <a:gd name="connsiteX4" fmla="*/ 2334612 w 2334612"/>
                <a:gd name="connsiteY4" fmla="*/ 820575 h 984694"/>
                <a:gd name="connsiteX5" fmla="*/ 2170493 w 2334612"/>
                <a:gd name="connsiteY5" fmla="*/ 984694 h 984694"/>
                <a:gd name="connsiteX6" fmla="*/ 164119 w 2334612"/>
                <a:gd name="connsiteY6" fmla="*/ 984694 h 984694"/>
                <a:gd name="connsiteX7" fmla="*/ 0 w 2334612"/>
                <a:gd name="connsiteY7" fmla="*/ 820575 h 984694"/>
                <a:gd name="connsiteX8" fmla="*/ 0 w 2334612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4612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70493" y="0"/>
                  </a:lnTo>
                  <a:cubicBezTo>
                    <a:pt x="2261133" y="0"/>
                    <a:pt x="2334612" y="73479"/>
                    <a:pt x="2334612" y="164119"/>
                  </a:cubicBezTo>
                  <a:lnTo>
                    <a:pt x="2334612" y="820575"/>
                  </a:lnTo>
                  <a:cubicBezTo>
                    <a:pt x="2334612" y="911215"/>
                    <a:pt x="2261133" y="984694"/>
                    <a:pt x="2170493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Робота приймальні</a:t>
              </a:r>
              <a:endParaRPr lang="ru-RU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581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90"/>
            <a:ext cx="10515600" cy="359112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010329" y="705667"/>
            <a:ext cx="9335784" cy="6010382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Травень 2016 - В рамках співпраці з проектом «</a:t>
            </a:r>
            <a:r>
              <a:rPr lang="uk-UA" sz="1100" dirty="0" err="1" smtClean="0"/>
              <a:t>КнижкоБус</a:t>
            </a:r>
            <a:r>
              <a:rPr lang="uk-UA" sz="1100" dirty="0" smtClean="0"/>
              <a:t>» організовано майстер-класи, інтерактивні лекції, читання, прослуховування аудіо-книжок для ЗНЗ 292, 293, 294 з </a:t>
            </a:r>
            <a:r>
              <a:rPr lang="uk-UA" sz="1100" smtClean="0"/>
              <a:t>врученням подарунків</a:t>
            </a: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ЗНЗ №292: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в Китаєву пустинь  - 57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Феофанія – 52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Київського планетарію – 61 дитина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Національного Ботанічного саду ім. М. Гришка – 57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м. Чернігів - 50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ЗНЗ № 294: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на фабрику ялинкових прикрас (</a:t>
            </a:r>
            <a:r>
              <a:rPr lang="uk-UA" sz="1100" dirty="0" err="1" smtClean="0"/>
              <a:t>Клавдієво</a:t>
            </a:r>
            <a:r>
              <a:rPr lang="uk-UA" sz="1100" dirty="0" smtClean="0"/>
              <a:t>) – 58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Пущі-Водиці (трамвай-кафе) – 20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музею О. Пушкіна – 20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Екскурсія до музею </a:t>
            </a:r>
            <a:r>
              <a:rPr lang="uk-UA" sz="1100" dirty="0" smtClean="0"/>
              <a:t>Воскових фігур </a:t>
            </a:r>
            <a:r>
              <a:rPr lang="uk-UA" sz="1100" dirty="0"/>
              <a:t>– 20 дітей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на новорічні вистави (</a:t>
            </a:r>
            <a:r>
              <a:rPr lang="uk-UA" sz="1100" dirty="0" err="1" smtClean="0"/>
              <a:t>Биківня</a:t>
            </a:r>
            <a:r>
              <a:rPr lang="uk-UA" sz="1100" dirty="0" smtClean="0"/>
              <a:t>)</a:t>
            </a:r>
            <a:r>
              <a:rPr lang="uk-UA" sz="1100" dirty="0"/>
              <a:t> </a:t>
            </a:r>
            <a:r>
              <a:rPr lang="uk-UA" sz="1100" dirty="0" smtClean="0"/>
              <a:t>– 85 дітей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uk-UA" sz="1100" dirty="0" smtClean="0"/>
              <a:t>ЗНЗ №282: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Екскурсія на новорічні вистави (</a:t>
            </a:r>
            <a:r>
              <a:rPr lang="uk-UA" sz="1100" dirty="0" err="1"/>
              <a:t>Биківня</a:t>
            </a:r>
            <a:r>
              <a:rPr lang="uk-UA" sz="1100" dirty="0"/>
              <a:t>) – </a:t>
            </a:r>
            <a:r>
              <a:rPr lang="uk-UA" sz="1100" dirty="0" smtClean="0"/>
              <a:t>432 дітей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uk-UA" sz="1100" dirty="0" smtClean="0"/>
              <a:t>ЗНЗ №293: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в парк Слави м. Києва – 232 </a:t>
            </a:r>
            <a:r>
              <a:rPr lang="uk-UA" sz="1100" dirty="0" err="1" smtClean="0"/>
              <a:t>дітини</a:t>
            </a:r>
            <a:endParaRPr lang="uk-UA" sz="1100" dirty="0" smtClean="0"/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будинку вчителя – 167 дітей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uk-UA" sz="1100" dirty="0" smtClean="0"/>
              <a:t>ДНЗ №812: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Екскурсія до м. Батурин – 50 дітей</a:t>
            </a:r>
            <a:endParaRPr lang="uk-UA" sz="1100" dirty="0"/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endParaRPr lang="uk-UA" sz="1100" dirty="0"/>
          </a:p>
          <a:p>
            <a:pPr marL="457200" lvl="2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uk-UA" sz="1100" dirty="0" smtClean="0"/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Дозвілля</a:t>
            </a:r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ДНЗ та ЗНЗ</a:t>
            </a:r>
          </a:p>
        </p:txBody>
      </p:sp>
    </p:spTree>
    <p:extLst>
      <p:ext uri="{BB962C8B-B14F-4D97-AF65-F5344CB8AC3E}">
        <p14:creationId xmlns:p14="http://schemas.microsoft.com/office/powerpoint/2010/main" val="340749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3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/>
              <a:t>Благоустрій</a:t>
            </a:r>
            <a:endParaRPr lang="ru-RU" sz="4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719782" y="924509"/>
            <a:ext cx="11352938" cy="5681774"/>
            <a:chOff x="857604" y="1374787"/>
            <a:chExt cx="11352938" cy="2921833"/>
          </a:xfrm>
          <a:solidFill>
            <a:srgbClr val="FFCC66"/>
          </a:solidFill>
        </p:grpSpPr>
        <p:sp>
          <p:nvSpPr>
            <p:cNvPr id="8" name="Полилиния 7"/>
            <p:cNvSpPr/>
            <p:nvPr/>
          </p:nvSpPr>
          <p:spPr>
            <a:xfrm>
              <a:off x="3380419" y="1374865"/>
              <a:ext cx="8830123" cy="1072547"/>
            </a:xfrm>
            <a:custGeom>
              <a:avLst/>
              <a:gdLst>
                <a:gd name="connsiteX0" fmla="*/ 170803 w 1024799"/>
                <a:gd name="connsiteY0" fmla="*/ 0 h 8830123"/>
                <a:gd name="connsiteX1" fmla="*/ 853996 w 1024799"/>
                <a:gd name="connsiteY1" fmla="*/ 0 h 8830123"/>
                <a:gd name="connsiteX2" fmla="*/ 1024799 w 1024799"/>
                <a:gd name="connsiteY2" fmla="*/ 170803 h 8830123"/>
                <a:gd name="connsiteX3" fmla="*/ 1024799 w 1024799"/>
                <a:gd name="connsiteY3" fmla="*/ 8830123 h 8830123"/>
                <a:gd name="connsiteX4" fmla="*/ 1024799 w 1024799"/>
                <a:gd name="connsiteY4" fmla="*/ 8830123 h 8830123"/>
                <a:gd name="connsiteX5" fmla="*/ 0 w 1024799"/>
                <a:gd name="connsiteY5" fmla="*/ 8830123 h 8830123"/>
                <a:gd name="connsiteX6" fmla="*/ 0 w 1024799"/>
                <a:gd name="connsiteY6" fmla="*/ 8830123 h 8830123"/>
                <a:gd name="connsiteX7" fmla="*/ 0 w 1024799"/>
                <a:gd name="connsiteY7" fmla="*/ 170803 h 8830123"/>
                <a:gd name="connsiteX8" fmla="*/ 170803 w 1024799"/>
                <a:gd name="connsiteY8" fmla="*/ 0 h 88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799" h="8830123">
                  <a:moveTo>
                    <a:pt x="1024799" y="1471717"/>
                  </a:moveTo>
                  <a:lnTo>
                    <a:pt x="1024799" y="7358406"/>
                  </a:lnTo>
                  <a:cubicBezTo>
                    <a:pt x="1024799" y="8171211"/>
                    <a:pt x="1015924" y="8830119"/>
                    <a:pt x="1004976" y="8830119"/>
                  </a:cubicBezTo>
                  <a:lnTo>
                    <a:pt x="0" y="8830119"/>
                  </a:lnTo>
                  <a:lnTo>
                    <a:pt x="0" y="88301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04976" y="4"/>
                  </a:lnTo>
                  <a:cubicBezTo>
                    <a:pt x="1015924" y="4"/>
                    <a:pt x="1024799" y="658912"/>
                    <a:pt x="1024799" y="14717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1461" rIns="152896" bIns="101463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Провели толоки (прибирання території):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05.03.2016 - озеро Верхнє </a:t>
              </a:r>
              <a:r>
                <a:rPr lang="uk-UA" sz="1100" dirty="0" err="1" smtClean="0"/>
                <a:t>Вигурівське</a:t>
              </a:r>
              <a:endParaRPr lang="uk-UA" sz="1100" dirty="0" smtClean="0"/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19.03.2016 - біля </a:t>
              </a:r>
              <a:r>
                <a:rPr lang="uk-UA" sz="1100" dirty="0" err="1" smtClean="0"/>
                <a:t>бювету</a:t>
              </a:r>
              <a:r>
                <a:rPr lang="uk-UA" sz="1100" dirty="0" smtClean="0"/>
                <a:t> по вул. Закревського 85в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02.04.2016 -парк «Молодіжний»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16.04.2016 - біля будинків: </a:t>
              </a:r>
              <a:r>
                <a:rPr lang="uk-UA" sz="1100" dirty="0" err="1" smtClean="0"/>
                <a:t>бул</a:t>
              </a:r>
              <a:r>
                <a:rPr lang="uk-UA" sz="1100" dirty="0" smtClean="0"/>
                <a:t>. Бикова 8-12, </a:t>
              </a:r>
              <a:r>
                <a:rPr lang="uk-UA" sz="1100" dirty="0" err="1" smtClean="0"/>
                <a:t>просп</a:t>
              </a:r>
              <a:r>
                <a:rPr lang="uk-UA" sz="1100" dirty="0" smtClean="0"/>
                <a:t>. Маяковського 50, 52 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30.04.2016 - парк «Молодіжний»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14.05.2016 - біля </a:t>
              </a:r>
              <a:r>
                <a:rPr lang="uk-UA" sz="1100" dirty="0" err="1"/>
                <a:t>бювету</a:t>
              </a:r>
              <a:r>
                <a:rPr lang="uk-UA" sz="1100" dirty="0"/>
                <a:t> вул. Закревського </a:t>
              </a:r>
              <a:r>
                <a:rPr lang="uk-UA" sz="1100" dirty="0" smtClean="0"/>
                <a:t>85в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28.05.2016 - озеро Верхнє </a:t>
              </a:r>
              <a:r>
                <a:rPr lang="uk-UA" sz="1100" dirty="0" err="1" smtClean="0"/>
                <a:t>Вигурівське</a:t>
              </a:r>
              <a:endParaRPr lang="uk-UA" sz="1100" dirty="0" smtClean="0"/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11.06.2016 - біля будинків: вул. Милославська 3, 3а, 5, 5а, 5б, вул. </a:t>
              </a:r>
              <a:r>
                <a:rPr lang="uk-UA" sz="1100" dirty="0" err="1" smtClean="0"/>
                <a:t>Цветаєвої</a:t>
              </a:r>
              <a:r>
                <a:rPr lang="uk-UA" sz="1100" dirty="0" smtClean="0"/>
                <a:t> 4, 8, 8а, 8б</a:t>
              </a:r>
            </a:p>
            <a:p>
              <a:pPr marL="800100" lvl="2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uk-UA" sz="1100" dirty="0" smtClean="0"/>
                <a:t>25.06.2016 - біля будинків: вул. Закревського 85, 85а, 85б, 87а, 87б, 87в, </a:t>
              </a:r>
              <a:r>
                <a:rPr lang="uk-UA" sz="1100" dirty="0" smtClean="0"/>
                <a:t>89</a:t>
              </a:r>
              <a:endParaRPr lang="ru-RU" sz="14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57604" y="1374787"/>
              <a:ext cx="2334612" cy="1072625"/>
            </a:xfrm>
            <a:custGeom>
              <a:avLst/>
              <a:gdLst>
                <a:gd name="connsiteX0" fmla="*/ 0 w 2334612"/>
                <a:gd name="connsiteY0" fmla="*/ 164119 h 984694"/>
                <a:gd name="connsiteX1" fmla="*/ 164119 w 2334612"/>
                <a:gd name="connsiteY1" fmla="*/ 0 h 984694"/>
                <a:gd name="connsiteX2" fmla="*/ 2170493 w 2334612"/>
                <a:gd name="connsiteY2" fmla="*/ 0 h 984694"/>
                <a:gd name="connsiteX3" fmla="*/ 2334612 w 2334612"/>
                <a:gd name="connsiteY3" fmla="*/ 164119 h 984694"/>
                <a:gd name="connsiteX4" fmla="*/ 2334612 w 2334612"/>
                <a:gd name="connsiteY4" fmla="*/ 820575 h 984694"/>
                <a:gd name="connsiteX5" fmla="*/ 2170493 w 2334612"/>
                <a:gd name="connsiteY5" fmla="*/ 984694 h 984694"/>
                <a:gd name="connsiteX6" fmla="*/ 164119 w 2334612"/>
                <a:gd name="connsiteY6" fmla="*/ 984694 h 984694"/>
                <a:gd name="connsiteX7" fmla="*/ 0 w 2334612"/>
                <a:gd name="connsiteY7" fmla="*/ 820575 h 984694"/>
                <a:gd name="connsiteX8" fmla="*/ 0 w 2334612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4612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70493" y="0"/>
                  </a:lnTo>
                  <a:cubicBezTo>
                    <a:pt x="2261133" y="0"/>
                    <a:pt x="2334612" y="73479"/>
                    <a:pt x="2334612" y="164119"/>
                  </a:cubicBezTo>
                  <a:lnTo>
                    <a:pt x="2334612" y="820575"/>
                  </a:lnTo>
                  <a:cubicBezTo>
                    <a:pt x="2334612" y="911215"/>
                    <a:pt x="2261133" y="984694"/>
                    <a:pt x="2170493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solidFill>
              <a:srgbClr val="F4B74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dirty="0" smtClean="0">
                  <a:solidFill>
                    <a:prstClr val="white"/>
                  </a:solidFill>
                </a:rPr>
                <a:t>Толоки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380419" y="2955305"/>
              <a:ext cx="8822324" cy="834345"/>
            </a:xfrm>
            <a:custGeom>
              <a:avLst/>
              <a:gdLst>
                <a:gd name="connsiteX0" fmla="*/ 177050 w 1062280"/>
                <a:gd name="connsiteY0" fmla="*/ 0 h 8822323"/>
                <a:gd name="connsiteX1" fmla="*/ 885230 w 1062280"/>
                <a:gd name="connsiteY1" fmla="*/ 0 h 8822323"/>
                <a:gd name="connsiteX2" fmla="*/ 1062280 w 1062280"/>
                <a:gd name="connsiteY2" fmla="*/ 177050 h 8822323"/>
                <a:gd name="connsiteX3" fmla="*/ 1062280 w 1062280"/>
                <a:gd name="connsiteY3" fmla="*/ 8822323 h 8822323"/>
                <a:gd name="connsiteX4" fmla="*/ 1062280 w 1062280"/>
                <a:gd name="connsiteY4" fmla="*/ 8822323 h 8822323"/>
                <a:gd name="connsiteX5" fmla="*/ 0 w 1062280"/>
                <a:gd name="connsiteY5" fmla="*/ 8822323 h 8822323"/>
                <a:gd name="connsiteX6" fmla="*/ 0 w 1062280"/>
                <a:gd name="connsiteY6" fmla="*/ 8822323 h 8822323"/>
                <a:gd name="connsiteX7" fmla="*/ 0 w 1062280"/>
                <a:gd name="connsiteY7" fmla="*/ 177050 h 8822323"/>
                <a:gd name="connsiteX8" fmla="*/ 177050 w 1062280"/>
                <a:gd name="connsiteY8" fmla="*/ 0 h 88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2280" h="8822323">
                  <a:moveTo>
                    <a:pt x="1062280" y="1470418"/>
                  </a:moveTo>
                  <a:lnTo>
                    <a:pt x="1062280" y="7351905"/>
                  </a:lnTo>
                  <a:cubicBezTo>
                    <a:pt x="1062280" y="8163992"/>
                    <a:pt x="1052735" y="8822319"/>
                    <a:pt x="1040962" y="8822319"/>
                  </a:cubicBezTo>
                  <a:lnTo>
                    <a:pt x="0" y="8822319"/>
                  </a:lnTo>
                  <a:lnTo>
                    <a:pt x="0" y="88223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40962" y="4"/>
                  </a:lnTo>
                  <a:cubicBezTo>
                    <a:pt x="1052735" y="4"/>
                    <a:pt x="1062280" y="658331"/>
                    <a:pt x="1062280" y="147041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3291" rIns="154726" bIns="103292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Висаджено 105  </a:t>
              </a:r>
              <a:r>
                <a:rPr lang="uk-UA" sz="1100" dirty="0"/>
                <a:t>дерев </a:t>
              </a:r>
              <a:r>
                <a:rPr lang="uk-UA" sz="1100" dirty="0" smtClean="0"/>
                <a:t>(біля </a:t>
              </a:r>
              <a:r>
                <a:rPr lang="uk-UA" sz="1100" dirty="0" err="1" smtClean="0"/>
                <a:t>бювету</a:t>
              </a:r>
              <a:r>
                <a:rPr lang="uk-UA" sz="1100" dirty="0" smtClean="0"/>
                <a:t> по вул</a:t>
              </a:r>
              <a:r>
                <a:rPr lang="uk-UA" sz="1100" dirty="0"/>
                <a:t>. Закревського </a:t>
              </a:r>
              <a:r>
                <a:rPr lang="uk-UA" sz="1100" dirty="0" smtClean="0"/>
                <a:t>85в, парк </a:t>
              </a:r>
              <a:r>
                <a:rPr lang="uk-UA" sz="1100" dirty="0"/>
                <a:t>«Молодіжний</a:t>
              </a:r>
              <a:r>
                <a:rPr lang="uk-UA" sz="1100" dirty="0" smtClean="0"/>
                <a:t>», </a:t>
              </a:r>
              <a:r>
                <a:rPr lang="uk-UA" sz="1100" dirty="0" err="1" smtClean="0"/>
                <a:t>просп</a:t>
              </a:r>
              <a:r>
                <a:rPr lang="uk-UA" sz="1100" dirty="0" smtClean="0"/>
                <a:t>. Маяковського 62а, 64а, 66а)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Висаджено 100 кущів (</a:t>
              </a:r>
              <a:r>
                <a:rPr lang="uk-UA" sz="1100" dirty="0"/>
                <a:t>біля </a:t>
              </a:r>
              <a:r>
                <a:rPr lang="uk-UA" sz="1100" dirty="0" err="1"/>
                <a:t>бювету</a:t>
              </a:r>
              <a:r>
                <a:rPr lang="uk-UA" sz="1100" dirty="0"/>
                <a:t> по вул. Закревського 85в, парк «Молодіжний», </a:t>
              </a:r>
              <a:r>
                <a:rPr lang="uk-UA" sz="1100" dirty="0" err="1"/>
                <a:t>просп</a:t>
              </a:r>
              <a:r>
                <a:rPr lang="uk-UA" sz="1100" dirty="0"/>
                <a:t>. Маяковського 62а, 64а, 66а</a:t>
              </a:r>
              <a:r>
                <a:rPr lang="uk-UA" sz="1100" dirty="0" smtClean="0"/>
                <a:t>)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 smtClean="0"/>
                <a:t>Висаджено 300 </a:t>
              </a:r>
              <a:r>
                <a:rPr lang="uk-UA" sz="1100" dirty="0"/>
                <a:t>квітів (біля </a:t>
              </a:r>
              <a:r>
                <a:rPr lang="uk-UA" sz="1100" dirty="0" err="1"/>
                <a:t>бювету</a:t>
              </a:r>
              <a:r>
                <a:rPr lang="uk-UA" sz="1100" dirty="0"/>
                <a:t> по вул. Закревського 85в, парк «Молодіжний», </a:t>
              </a:r>
              <a:r>
                <a:rPr lang="uk-UA" sz="1100" dirty="0" err="1"/>
                <a:t>просп</a:t>
              </a:r>
              <a:r>
                <a:rPr lang="uk-UA" sz="1100" dirty="0"/>
                <a:t>. Маяковського 62а, 64а, 66а</a:t>
              </a:r>
              <a:r>
                <a:rPr lang="uk-UA" sz="1100" dirty="0" smtClean="0"/>
                <a:t>)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/>
                <a:t>О</a:t>
              </a:r>
              <a:r>
                <a:rPr lang="uk-UA" sz="1100" dirty="0" smtClean="0"/>
                <a:t>рганізовано санітарну обрізку </a:t>
              </a:r>
              <a:r>
                <a:rPr lang="uk-UA" sz="1100" dirty="0"/>
                <a:t>дерев (біля </a:t>
              </a:r>
              <a:r>
                <a:rPr lang="uk-UA" sz="1100" dirty="0" err="1"/>
                <a:t>бювету</a:t>
              </a:r>
              <a:r>
                <a:rPr lang="uk-UA" sz="1100" dirty="0"/>
                <a:t> по вул. Закревського </a:t>
              </a:r>
              <a:r>
                <a:rPr lang="uk-UA" sz="1100" dirty="0" smtClean="0"/>
                <a:t>85в)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uk-UA" sz="1100" dirty="0"/>
                <a:t>З</a:t>
              </a:r>
              <a:r>
                <a:rPr lang="uk-UA" sz="1100" dirty="0" smtClean="0"/>
                <a:t>роблена дезінфекція </a:t>
              </a:r>
              <a:r>
                <a:rPr lang="uk-UA" sz="1100" dirty="0"/>
                <a:t>стовбурів (біля </a:t>
              </a:r>
              <a:r>
                <a:rPr lang="uk-UA" sz="1100" dirty="0" err="1"/>
                <a:t>бювету</a:t>
              </a:r>
              <a:r>
                <a:rPr lang="uk-UA" sz="1100" dirty="0"/>
                <a:t> по вул. Закревського </a:t>
              </a:r>
              <a:r>
                <a:rPr lang="uk-UA" sz="1100" dirty="0" smtClean="0"/>
                <a:t>85в)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862159" y="2955305"/>
              <a:ext cx="2328413" cy="842052"/>
            </a:xfrm>
            <a:custGeom>
              <a:avLst/>
              <a:gdLst>
                <a:gd name="connsiteX0" fmla="*/ 0 w 2328413"/>
                <a:gd name="connsiteY0" fmla="*/ 164119 h 984694"/>
                <a:gd name="connsiteX1" fmla="*/ 164119 w 2328413"/>
                <a:gd name="connsiteY1" fmla="*/ 0 h 984694"/>
                <a:gd name="connsiteX2" fmla="*/ 2164294 w 2328413"/>
                <a:gd name="connsiteY2" fmla="*/ 0 h 984694"/>
                <a:gd name="connsiteX3" fmla="*/ 2328413 w 2328413"/>
                <a:gd name="connsiteY3" fmla="*/ 164119 h 984694"/>
                <a:gd name="connsiteX4" fmla="*/ 2328413 w 2328413"/>
                <a:gd name="connsiteY4" fmla="*/ 820575 h 984694"/>
                <a:gd name="connsiteX5" fmla="*/ 2164294 w 2328413"/>
                <a:gd name="connsiteY5" fmla="*/ 984694 h 984694"/>
                <a:gd name="connsiteX6" fmla="*/ 164119 w 2328413"/>
                <a:gd name="connsiteY6" fmla="*/ 984694 h 984694"/>
                <a:gd name="connsiteX7" fmla="*/ 0 w 2328413"/>
                <a:gd name="connsiteY7" fmla="*/ 820575 h 984694"/>
                <a:gd name="connsiteX8" fmla="*/ 0 w 2328413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8413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64294" y="0"/>
                  </a:lnTo>
                  <a:cubicBezTo>
                    <a:pt x="2254934" y="0"/>
                    <a:pt x="2328413" y="73479"/>
                    <a:pt x="2328413" y="164119"/>
                  </a:cubicBezTo>
                  <a:lnTo>
                    <a:pt x="2328413" y="820575"/>
                  </a:lnTo>
                  <a:cubicBezTo>
                    <a:pt x="2328413" y="911215"/>
                    <a:pt x="2254934" y="984694"/>
                    <a:pt x="2164294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solidFill>
              <a:srgbClr val="F4B74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dirty="0" smtClean="0">
                  <a:solidFill>
                    <a:prstClr val="white"/>
                  </a:solidFill>
                </a:rPr>
                <a:t>Зелені насадження</a:t>
              </a:r>
              <a:endParaRPr lang="ru-RU" sz="2400" dirty="0">
                <a:solidFill>
                  <a:prstClr val="white"/>
                </a:solidFill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857604" y="3894302"/>
              <a:ext cx="2332968" cy="402318"/>
            </a:xfrm>
            <a:custGeom>
              <a:avLst/>
              <a:gdLst>
                <a:gd name="connsiteX0" fmla="*/ 0 w 2332968"/>
                <a:gd name="connsiteY0" fmla="*/ 164119 h 984694"/>
                <a:gd name="connsiteX1" fmla="*/ 164119 w 2332968"/>
                <a:gd name="connsiteY1" fmla="*/ 0 h 984694"/>
                <a:gd name="connsiteX2" fmla="*/ 2168849 w 2332968"/>
                <a:gd name="connsiteY2" fmla="*/ 0 h 984694"/>
                <a:gd name="connsiteX3" fmla="*/ 2332968 w 2332968"/>
                <a:gd name="connsiteY3" fmla="*/ 164119 h 984694"/>
                <a:gd name="connsiteX4" fmla="*/ 2332968 w 2332968"/>
                <a:gd name="connsiteY4" fmla="*/ 820575 h 984694"/>
                <a:gd name="connsiteX5" fmla="*/ 2168849 w 2332968"/>
                <a:gd name="connsiteY5" fmla="*/ 984694 h 984694"/>
                <a:gd name="connsiteX6" fmla="*/ 164119 w 2332968"/>
                <a:gd name="connsiteY6" fmla="*/ 984694 h 984694"/>
                <a:gd name="connsiteX7" fmla="*/ 0 w 2332968"/>
                <a:gd name="connsiteY7" fmla="*/ 820575 h 984694"/>
                <a:gd name="connsiteX8" fmla="*/ 0 w 2332968"/>
                <a:gd name="connsiteY8" fmla="*/ 164119 h 9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2968" h="984694">
                  <a:moveTo>
                    <a:pt x="0" y="164119"/>
                  </a:moveTo>
                  <a:cubicBezTo>
                    <a:pt x="0" y="73479"/>
                    <a:pt x="73479" y="0"/>
                    <a:pt x="164119" y="0"/>
                  </a:cubicBezTo>
                  <a:lnTo>
                    <a:pt x="2168849" y="0"/>
                  </a:lnTo>
                  <a:cubicBezTo>
                    <a:pt x="2259489" y="0"/>
                    <a:pt x="2332968" y="73479"/>
                    <a:pt x="2332968" y="164119"/>
                  </a:cubicBezTo>
                  <a:lnTo>
                    <a:pt x="2332968" y="820575"/>
                  </a:lnTo>
                  <a:cubicBezTo>
                    <a:pt x="2332968" y="911215"/>
                    <a:pt x="2259489" y="984694"/>
                    <a:pt x="2168849" y="984694"/>
                  </a:cubicBezTo>
                  <a:lnTo>
                    <a:pt x="164119" y="984694"/>
                  </a:lnTo>
                  <a:cubicBezTo>
                    <a:pt x="73479" y="984694"/>
                    <a:pt x="0" y="911215"/>
                    <a:pt x="0" y="820575"/>
                  </a:cubicBezTo>
                  <a:lnTo>
                    <a:pt x="0" y="164119"/>
                  </a:lnTo>
                  <a:close/>
                </a:path>
              </a:pathLst>
            </a:custGeom>
            <a:solidFill>
              <a:srgbClr val="F4B74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79" tIns="88074" rIns="128079" bIns="88074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Полилиния 14"/>
          <p:cNvSpPr/>
          <p:nvPr/>
        </p:nvSpPr>
        <p:spPr>
          <a:xfrm>
            <a:off x="3250396" y="5823939"/>
            <a:ext cx="8822324" cy="703112"/>
          </a:xfrm>
          <a:custGeom>
            <a:avLst/>
            <a:gdLst>
              <a:gd name="connsiteX0" fmla="*/ 177050 w 1062280"/>
              <a:gd name="connsiteY0" fmla="*/ 0 h 8822323"/>
              <a:gd name="connsiteX1" fmla="*/ 885230 w 1062280"/>
              <a:gd name="connsiteY1" fmla="*/ 0 h 8822323"/>
              <a:gd name="connsiteX2" fmla="*/ 1062280 w 1062280"/>
              <a:gd name="connsiteY2" fmla="*/ 177050 h 8822323"/>
              <a:gd name="connsiteX3" fmla="*/ 1062280 w 1062280"/>
              <a:gd name="connsiteY3" fmla="*/ 8822323 h 8822323"/>
              <a:gd name="connsiteX4" fmla="*/ 1062280 w 1062280"/>
              <a:gd name="connsiteY4" fmla="*/ 8822323 h 8822323"/>
              <a:gd name="connsiteX5" fmla="*/ 0 w 1062280"/>
              <a:gd name="connsiteY5" fmla="*/ 8822323 h 8822323"/>
              <a:gd name="connsiteX6" fmla="*/ 0 w 1062280"/>
              <a:gd name="connsiteY6" fmla="*/ 8822323 h 8822323"/>
              <a:gd name="connsiteX7" fmla="*/ 0 w 1062280"/>
              <a:gd name="connsiteY7" fmla="*/ 177050 h 8822323"/>
              <a:gd name="connsiteX8" fmla="*/ 177050 w 1062280"/>
              <a:gd name="connsiteY8" fmla="*/ 0 h 88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2280" h="8822323">
                <a:moveTo>
                  <a:pt x="1062280" y="1470418"/>
                </a:moveTo>
                <a:lnTo>
                  <a:pt x="1062280" y="7351905"/>
                </a:lnTo>
                <a:cubicBezTo>
                  <a:pt x="1062280" y="8163992"/>
                  <a:pt x="1052735" y="8822319"/>
                  <a:pt x="1040962" y="8822319"/>
                </a:cubicBezTo>
                <a:lnTo>
                  <a:pt x="0" y="8822319"/>
                </a:lnTo>
                <a:lnTo>
                  <a:pt x="0" y="8822319"/>
                </a:lnTo>
                <a:lnTo>
                  <a:pt x="0" y="4"/>
                </a:lnTo>
                <a:lnTo>
                  <a:pt x="0" y="4"/>
                </a:lnTo>
                <a:lnTo>
                  <a:pt x="1040962" y="4"/>
                </a:lnTo>
                <a:cubicBezTo>
                  <a:pt x="1052735" y="4"/>
                  <a:pt x="1062280" y="658331"/>
                  <a:pt x="1062280" y="1470418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3291" rIns="154726" bIns="103292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Завезли 30 тон </a:t>
            </a:r>
            <a:r>
              <a:rPr lang="uk-UA" sz="1100" dirty="0" err="1" smtClean="0"/>
              <a:t>грунту</a:t>
            </a:r>
            <a:r>
              <a:rPr lang="uk-UA" sz="1100" dirty="0" smtClean="0"/>
              <a:t> </a:t>
            </a:r>
            <a:r>
              <a:rPr lang="uk-UA" sz="1100" dirty="0" err="1" smtClean="0"/>
              <a:t>рослиного</a:t>
            </a:r>
            <a:r>
              <a:rPr lang="uk-UA" sz="1100" dirty="0" smtClean="0"/>
              <a:t> для озеленення (вул. Закревського 89,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8, </a:t>
            </a:r>
            <a:r>
              <a:rPr lang="uk-UA" sz="1100" dirty="0" err="1" smtClean="0"/>
              <a:t>просп</a:t>
            </a:r>
            <a:r>
              <a:rPr lang="uk-UA" sz="1100" dirty="0" smtClean="0"/>
              <a:t>. Маяковського 62а, 64а, 66а)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Завезли </a:t>
            </a:r>
            <a:r>
              <a:rPr lang="uk-UA" sz="1100" dirty="0"/>
              <a:t>20 тон піску (вул. </a:t>
            </a:r>
            <a:r>
              <a:rPr lang="uk-UA" sz="1100" dirty="0" smtClean="0"/>
              <a:t>Закревського 85, 85а, 85б </a:t>
            </a:r>
            <a:r>
              <a:rPr lang="uk-UA" sz="1100" dirty="0"/>
              <a:t>89, вул. </a:t>
            </a:r>
            <a:r>
              <a:rPr lang="uk-UA" sz="1100" dirty="0" err="1"/>
              <a:t>Цветаєвої</a:t>
            </a:r>
            <a:r>
              <a:rPr lang="uk-UA" sz="1100" dirty="0"/>
              <a:t> 8, </a:t>
            </a:r>
            <a:r>
              <a:rPr lang="uk-UA" sz="1100" dirty="0" err="1"/>
              <a:t>просп</a:t>
            </a:r>
            <a:r>
              <a:rPr lang="uk-UA" sz="1100" dirty="0"/>
              <a:t>. Маяковського 62а, 64а, 66а)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719782" y="3085741"/>
            <a:ext cx="2332968" cy="782344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3250396" y="3125357"/>
            <a:ext cx="8822324" cy="703112"/>
          </a:xfrm>
          <a:custGeom>
            <a:avLst/>
            <a:gdLst>
              <a:gd name="connsiteX0" fmla="*/ 177050 w 1062280"/>
              <a:gd name="connsiteY0" fmla="*/ 0 h 8822323"/>
              <a:gd name="connsiteX1" fmla="*/ 885230 w 1062280"/>
              <a:gd name="connsiteY1" fmla="*/ 0 h 8822323"/>
              <a:gd name="connsiteX2" fmla="*/ 1062280 w 1062280"/>
              <a:gd name="connsiteY2" fmla="*/ 177050 h 8822323"/>
              <a:gd name="connsiteX3" fmla="*/ 1062280 w 1062280"/>
              <a:gd name="connsiteY3" fmla="*/ 8822323 h 8822323"/>
              <a:gd name="connsiteX4" fmla="*/ 1062280 w 1062280"/>
              <a:gd name="connsiteY4" fmla="*/ 8822323 h 8822323"/>
              <a:gd name="connsiteX5" fmla="*/ 0 w 1062280"/>
              <a:gd name="connsiteY5" fmla="*/ 8822323 h 8822323"/>
              <a:gd name="connsiteX6" fmla="*/ 0 w 1062280"/>
              <a:gd name="connsiteY6" fmla="*/ 8822323 h 8822323"/>
              <a:gd name="connsiteX7" fmla="*/ 0 w 1062280"/>
              <a:gd name="connsiteY7" fmla="*/ 177050 h 8822323"/>
              <a:gd name="connsiteX8" fmla="*/ 177050 w 1062280"/>
              <a:gd name="connsiteY8" fmla="*/ 0 h 88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2280" h="8822323">
                <a:moveTo>
                  <a:pt x="1062280" y="1470418"/>
                </a:moveTo>
                <a:lnTo>
                  <a:pt x="1062280" y="7351905"/>
                </a:lnTo>
                <a:cubicBezTo>
                  <a:pt x="1062280" y="8163992"/>
                  <a:pt x="1052735" y="8822319"/>
                  <a:pt x="1040962" y="8822319"/>
                </a:cubicBezTo>
                <a:lnTo>
                  <a:pt x="0" y="8822319"/>
                </a:lnTo>
                <a:lnTo>
                  <a:pt x="0" y="8822319"/>
                </a:lnTo>
                <a:lnTo>
                  <a:pt x="0" y="4"/>
                </a:lnTo>
                <a:lnTo>
                  <a:pt x="0" y="4"/>
                </a:lnTo>
                <a:lnTo>
                  <a:pt x="1040962" y="4"/>
                </a:lnTo>
                <a:cubicBezTo>
                  <a:pt x="1052735" y="4"/>
                  <a:pt x="1062280" y="658331"/>
                  <a:pt x="1062280" y="1470418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3291" rIns="154726" bIns="103292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дитячий майданчик – </a:t>
            </a:r>
            <a:r>
              <a:rPr lang="uk-UA" sz="1100" dirty="0" err="1" smtClean="0"/>
              <a:t>просп</a:t>
            </a:r>
            <a:r>
              <a:rPr lang="uk-UA" sz="1100" dirty="0" smtClean="0"/>
              <a:t>. Маяковського 54/9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спортивний комплекс - вул. Данькевича 7а</a:t>
            </a:r>
            <a:endParaRPr lang="uk-UA" sz="1100" dirty="0"/>
          </a:p>
        </p:txBody>
      </p:sp>
    </p:spTree>
    <p:extLst>
      <p:ext uri="{BB962C8B-B14F-4D97-AF65-F5344CB8AC3E}">
        <p14:creationId xmlns:p14="http://schemas.microsoft.com/office/powerpoint/2010/main" val="84099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89"/>
            <a:ext cx="10515600" cy="781095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253540" y="113016"/>
            <a:ext cx="8938459" cy="6616557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Відремонтовано лавочки 32шт. 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Милославська 3, 3а – 8шт.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Милославська 5, 5а, 5б – 8 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Закревського 89 – 6шт.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Закревського 87б – 1шт.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Бикова 8 – 4шт.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Закревського 83/2 – 2шт.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 – 3шт.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нові лавочки 28 шт.: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87а – 2 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87б – 4 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87в – 4 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Вул. Закревського </a:t>
            </a:r>
            <a:r>
              <a:rPr lang="uk-UA" sz="1100" dirty="0" smtClean="0"/>
              <a:t>87г </a:t>
            </a:r>
            <a:r>
              <a:rPr lang="uk-UA" sz="1100" dirty="0"/>
              <a:t>– </a:t>
            </a:r>
            <a:r>
              <a:rPr lang="uk-UA" sz="1100" dirty="0" smtClean="0"/>
              <a:t> 2 </a:t>
            </a:r>
            <a:r>
              <a:rPr lang="uk-UA" sz="1100" dirty="0"/>
              <a:t>шт</a:t>
            </a:r>
            <a:r>
              <a:rPr lang="uk-UA" sz="1100" dirty="0" smtClean="0"/>
              <a:t>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Вул. Закревського </a:t>
            </a:r>
            <a:r>
              <a:rPr lang="uk-UA" sz="1100" dirty="0" smtClean="0"/>
              <a:t>85в </a:t>
            </a:r>
            <a:r>
              <a:rPr lang="uk-UA" sz="1100" dirty="0"/>
              <a:t>– 4 шт</a:t>
            </a:r>
            <a:r>
              <a:rPr lang="uk-UA" sz="1100" dirty="0" smtClean="0"/>
              <a:t>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err="1" smtClean="0"/>
              <a:t>Просп</a:t>
            </a:r>
            <a:r>
              <a:rPr lang="uk-UA" sz="1100" dirty="0" smtClean="0"/>
              <a:t>. Маяковського 62б – 4 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err="1"/>
              <a:t>Просп</a:t>
            </a:r>
            <a:r>
              <a:rPr lang="uk-UA" sz="1100" dirty="0"/>
              <a:t>. Маяковського </a:t>
            </a:r>
            <a:r>
              <a:rPr lang="uk-UA" sz="1100" dirty="0" smtClean="0"/>
              <a:t>62а </a:t>
            </a:r>
            <a:r>
              <a:rPr lang="uk-UA" sz="1100" dirty="0"/>
              <a:t>– </a:t>
            </a:r>
            <a:r>
              <a:rPr lang="uk-UA" sz="1100" dirty="0" smtClean="0"/>
              <a:t>1 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8б – 2шт.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89 – 1шт.</a:t>
            </a:r>
          </a:p>
          <a:p>
            <a:pPr marL="800100" lvl="2" indent="-3429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83/2 – 4шт.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8 нових пісочниць: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вул. Закревського 89 – 2шт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   Вул. Милославська 3, 3а – 2 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8а – 1шт.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 </a:t>
            </a:r>
            <a:r>
              <a:rPr lang="uk-UA" sz="1100" dirty="0" smtClean="0"/>
              <a:t>  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8б – 1шт.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   ДНЗ №9 – 2 шт.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1 місточок декоративний на дитячому майданчику за адресою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Замінили </a:t>
            </a:r>
            <a:r>
              <a:rPr lang="uk-UA" sz="1100" dirty="0" err="1" smtClean="0"/>
              <a:t>леноліум</a:t>
            </a:r>
            <a:r>
              <a:rPr lang="uk-UA" sz="1100" dirty="0" smtClean="0"/>
              <a:t> 25 </a:t>
            </a:r>
            <a:r>
              <a:rPr lang="uk-UA" sz="1100" dirty="0" err="1" smtClean="0"/>
              <a:t>кв.м</a:t>
            </a:r>
            <a:r>
              <a:rPr lang="uk-UA" sz="1100" dirty="0" smtClean="0"/>
              <a:t>. за адресою вул. Милославська 5а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Збудовано пішохідні доріжки 45 м. за адресою вул. Милославська 3 та 3а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Збудовано </a:t>
            </a:r>
            <a:r>
              <a:rPr lang="uk-UA" sz="1100" dirty="0"/>
              <a:t>пішохідні доріжки </a:t>
            </a:r>
            <a:r>
              <a:rPr lang="uk-UA" sz="1100" dirty="0" smtClean="0"/>
              <a:t>18 </a:t>
            </a:r>
            <a:r>
              <a:rPr lang="uk-UA" sz="1100" dirty="0"/>
              <a:t>м. за адресою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8а та 8б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Проведено заміну старих поштових скриньок на нові за адресами: вул. Бикова 8 (91шт.), 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 (40шт.)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пандуси за адресами: </a:t>
            </a:r>
            <a:r>
              <a:rPr lang="uk-UA" sz="1100" dirty="0" err="1" smtClean="0"/>
              <a:t>просп</a:t>
            </a:r>
            <a:r>
              <a:rPr lang="uk-UA" sz="1100" dirty="0" smtClean="0"/>
              <a:t>. Маяковського 50, вул. Бикова 10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Встановлено решітки для забезпечення захисту будинкових лічильників опалення та гарячого водопостачання: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  - 2й та 3й вводи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err="1" smtClean="0"/>
              <a:t>Просп</a:t>
            </a:r>
            <a:r>
              <a:rPr lang="uk-UA" sz="1100" dirty="0" smtClean="0"/>
              <a:t>. Маяковського 62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</a:t>
            </a:r>
            <a:r>
              <a:rPr lang="uk-UA" sz="1100" dirty="0"/>
              <a:t>Милославська 5 - </a:t>
            </a:r>
            <a:r>
              <a:rPr lang="uk-UA" sz="1100" dirty="0" smtClean="0"/>
              <a:t>1й </a:t>
            </a:r>
            <a:r>
              <a:rPr lang="uk-UA" sz="1100" dirty="0"/>
              <a:t>та </a:t>
            </a:r>
            <a:r>
              <a:rPr lang="uk-UA" sz="1100" dirty="0" smtClean="0"/>
              <a:t>2й вводи</a:t>
            </a:r>
            <a:endParaRPr lang="uk-UA" sz="1100" dirty="0" smtClean="0"/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</a:t>
            </a:r>
            <a:r>
              <a:rPr lang="uk-UA" sz="1100" dirty="0"/>
              <a:t>Закревського 89 - 1й та 2й </a:t>
            </a:r>
            <a:r>
              <a:rPr lang="uk-UA" sz="1100" dirty="0" smtClean="0"/>
              <a:t>вводи</a:t>
            </a:r>
            <a:endParaRPr lang="uk-UA" sz="1100" dirty="0"/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Ремонт</a:t>
            </a:r>
          </a:p>
        </p:txBody>
      </p:sp>
    </p:spTree>
    <p:extLst>
      <p:ext uri="{BB962C8B-B14F-4D97-AF65-F5344CB8AC3E}">
        <p14:creationId xmlns:p14="http://schemas.microsoft.com/office/powerpoint/2010/main" val="194466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89"/>
            <a:ext cx="10515600" cy="781095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253540" y="113016"/>
            <a:ext cx="8938459" cy="6616557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Проводиться капітальний ремонт </a:t>
            </a:r>
            <a:r>
              <a:rPr lang="uk-UA" sz="1100" dirty="0" err="1" smtClean="0"/>
              <a:t>бювету</a:t>
            </a:r>
            <a:r>
              <a:rPr lang="uk-UA" sz="1100" dirty="0" smtClean="0"/>
              <a:t> та облаштування території біля нього за адресою вул. Закревського 85г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Встановлено лічильники опалення: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</a:t>
            </a:r>
            <a:r>
              <a:rPr lang="uk-UA" sz="1100" dirty="0" err="1" smtClean="0"/>
              <a:t>Цветаєвої</a:t>
            </a:r>
            <a:r>
              <a:rPr lang="uk-UA" sz="1100" dirty="0" smtClean="0"/>
              <a:t> 8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Закревського 89 – 2 шт.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Вул. </a:t>
            </a:r>
            <a:r>
              <a:rPr lang="uk-UA" sz="1100" dirty="0" smtClean="0"/>
              <a:t>Закревського 85а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 smtClean="0"/>
              <a:t>Вул. Милославська 5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uk-UA" sz="1100" dirty="0"/>
              <a:t>Вул. </a:t>
            </a:r>
            <a:r>
              <a:rPr lang="uk-UA" sz="1100" dirty="0" smtClean="0"/>
              <a:t>Закревського 77</a:t>
            </a:r>
          </a:p>
          <a:p>
            <a:pPr marL="685800" lvl="2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endParaRPr lang="uk-UA" sz="1100" dirty="0"/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Ремонт</a:t>
            </a:r>
          </a:p>
        </p:txBody>
      </p:sp>
    </p:spTree>
    <p:extLst>
      <p:ext uri="{BB962C8B-B14F-4D97-AF65-F5344CB8AC3E}">
        <p14:creationId xmlns:p14="http://schemas.microsoft.com/office/powerpoint/2010/main" val="247877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89"/>
            <a:ext cx="10515600" cy="781095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078879" y="1469206"/>
            <a:ext cx="8938459" cy="4294946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Встановлено світлофор для пішоходів біля будинку </a:t>
            </a:r>
            <a:r>
              <a:rPr lang="uk-UA" sz="1100" dirty="0" err="1"/>
              <a:t>просп</a:t>
            </a:r>
            <a:r>
              <a:rPr lang="uk-UA" sz="1100" dirty="0"/>
              <a:t>. Маяковського </a:t>
            </a:r>
            <a:r>
              <a:rPr lang="uk-UA" sz="1100" dirty="0" smtClean="0"/>
              <a:t>54/9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Встановлено світлофор для </a:t>
            </a:r>
            <a:r>
              <a:rPr lang="uk-UA" sz="1100" dirty="0" smtClean="0"/>
              <a:t>пішоходів біля ЗНЗ №293 по вул. Милославська 7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>
                <a:solidFill>
                  <a:schemeClr val="tx1"/>
                </a:solidFill>
              </a:rPr>
              <a:t>Встановлено лежачий поліцейський з попереджувальними знаками та «зеброю» біля ДНЗ №811, за адресою вул. Закревського 89а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>
                <a:solidFill>
                  <a:schemeClr val="tx1"/>
                </a:solidFill>
              </a:rPr>
              <a:t>Встановлено лежачі поліцейські з попереджувальними знаками та «зеброю» біля ЗНЗ №292, 294, 293</a:t>
            </a:r>
            <a:endParaRPr lang="ru-RU" sz="1100" dirty="0">
              <a:solidFill>
                <a:schemeClr val="tx1"/>
              </a:solidFill>
            </a:endParaRP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Безпека руху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26012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90"/>
            <a:ext cx="10515600" cy="359112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Дозвілля</a:t>
            </a:r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010329" y="705667"/>
            <a:ext cx="9335784" cy="6010382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05.09.2015 екскурсія в м. Почаїв (відвідування Почаївської Лаври, джерела святої Анни, м. Кременець)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12.09.2015 </a:t>
            </a:r>
            <a:r>
              <a:rPr lang="uk-UA" sz="1100" dirty="0"/>
              <a:t>е</a:t>
            </a:r>
            <a:r>
              <a:rPr lang="uk-UA" sz="1100" dirty="0" smtClean="0"/>
              <a:t>кскурсія в </a:t>
            </a:r>
            <a:r>
              <a:rPr lang="uk-UA" sz="1100" dirty="0" err="1" smtClean="0"/>
              <a:t>Голосієвську</a:t>
            </a:r>
            <a:r>
              <a:rPr lang="uk-UA" sz="1100" dirty="0" smtClean="0"/>
              <a:t> </a:t>
            </a:r>
            <a:r>
              <a:rPr lang="uk-UA" sz="1100" dirty="0"/>
              <a:t>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19.09.2015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26.09.2015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03.10.2015 </a:t>
            </a:r>
            <a:r>
              <a:rPr lang="uk-UA" sz="1100" dirty="0"/>
              <a:t>екскурсія в Китаєву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10.10.2015 </a:t>
            </a:r>
            <a:r>
              <a:rPr lang="uk-UA" sz="1100" dirty="0"/>
              <a:t>екскурсія в Китаєву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17.10.2015 </a:t>
            </a:r>
            <a:r>
              <a:rPr lang="uk-UA" sz="1100" dirty="0"/>
              <a:t>екскурсія в Китаєву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24.10.2015 </a:t>
            </a:r>
            <a:r>
              <a:rPr lang="uk-UA" sz="1100" dirty="0"/>
              <a:t>екскурсія в Китаєву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31.10.2015 </a:t>
            </a:r>
            <a:r>
              <a:rPr lang="uk-UA" sz="1100" dirty="0"/>
              <a:t>екскурсія в Китаєву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07.11.2015 </a:t>
            </a:r>
            <a:r>
              <a:rPr lang="uk-UA" sz="1100" dirty="0"/>
              <a:t>екскурсія в </a:t>
            </a:r>
            <a:r>
              <a:rPr lang="uk-UA" sz="1100" dirty="0" smtClean="0"/>
              <a:t>Феофанію </a:t>
            </a:r>
            <a:r>
              <a:rPr lang="uk-UA" sz="1100" dirty="0"/>
              <a:t>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14.11.2015 </a:t>
            </a:r>
            <a:r>
              <a:rPr lang="uk-UA" sz="1100" dirty="0"/>
              <a:t>екскурсія в Феофанію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21.11.2015 </a:t>
            </a:r>
            <a:r>
              <a:rPr lang="uk-UA" sz="1100" dirty="0"/>
              <a:t>екскурсія в Феофанію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28.11.2015 </a:t>
            </a:r>
            <a:r>
              <a:rPr lang="uk-UA" sz="1100" dirty="0"/>
              <a:t>екскурсія в Феофанію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05.12.2015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</a:t>
            </a:r>
            <a:r>
              <a:rPr lang="uk-UA" sz="1100" dirty="0" smtClean="0"/>
              <a:t> </a:t>
            </a:r>
            <a:r>
              <a:rPr lang="uk-UA" sz="1100" dirty="0"/>
              <a:t>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12.12.2015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19.12.2015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26.12.2015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16.01.2016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23.01.2016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30.01.2016 </a:t>
            </a:r>
            <a:r>
              <a:rPr lang="uk-UA" sz="1100" dirty="0"/>
              <a:t>екскурсія в </a:t>
            </a:r>
            <a:r>
              <a:rPr lang="uk-UA" sz="1100" dirty="0" err="1"/>
              <a:t>Голосієвську</a:t>
            </a:r>
            <a:r>
              <a:rPr lang="uk-UA" sz="1100" dirty="0"/>
              <a:t> пустинь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06.02.2016 </a:t>
            </a:r>
            <a:r>
              <a:rPr lang="uk-UA" sz="1100" dirty="0"/>
              <a:t>екскурсія в </a:t>
            </a:r>
            <a:r>
              <a:rPr lang="uk-UA" sz="1100" dirty="0" smtClean="0"/>
              <a:t>урочище </a:t>
            </a:r>
            <a:r>
              <a:rPr lang="uk-UA" sz="1100" dirty="0" err="1" smtClean="0"/>
              <a:t>Кип’ячє</a:t>
            </a:r>
            <a:r>
              <a:rPr lang="uk-UA" sz="1100" dirty="0" smtClean="0"/>
              <a:t>, Житомирська обл. для </a:t>
            </a:r>
            <a:r>
              <a:rPr lang="uk-UA" sz="1100" dirty="0"/>
              <a:t>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13.02.2016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20.02.2016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27.02.2016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05.03.2016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12.03.2016 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19.03.2016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26.03.2016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02.04.2016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09.04.2016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осіб 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16.04.2016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осіб 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23.04.2016 </a:t>
            </a:r>
            <a:r>
              <a:rPr lang="uk-UA" sz="1100" dirty="0"/>
              <a:t>екскурсія в урочище </a:t>
            </a:r>
            <a:r>
              <a:rPr lang="uk-UA" sz="1100" dirty="0" err="1"/>
              <a:t>Кип’ячє</a:t>
            </a:r>
            <a:r>
              <a:rPr lang="uk-UA" sz="1100" dirty="0"/>
              <a:t>, Житомирська обл. для малозабезпечених – 50 </a:t>
            </a:r>
            <a:r>
              <a:rPr lang="uk-UA" sz="1100" dirty="0" smtClean="0"/>
              <a:t>осіб</a:t>
            </a:r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Дозвілля</a:t>
            </a:r>
          </a:p>
        </p:txBody>
      </p:sp>
    </p:spTree>
    <p:extLst>
      <p:ext uri="{BB962C8B-B14F-4D97-AF65-F5344CB8AC3E}">
        <p14:creationId xmlns:p14="http://schemas.microsoft.com/office/powerpoint/2010/main" val="100610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90"/>
            <a:ext cx="10515600" cy="359112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3010329" y="705667"/>
            <a:ext cx="9335784" cy="6010382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14.05.2016 екскурсія в Феофанію для малозабезпечених – 50 осіб 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21.05.2016 екскурсія в Феофанію для малозабезпечених – 50 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/>
              <a:t>28.05.2016 екскурсія в Феофанію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04.06.2016 </a:t>
            </a:r>
            <a:r>
              <a:rPr lang="uk-UA" sz="1100" dirty="0"/>
              <a:t>екскурсія </a:t>
            </a:r>
            <a:r>
              <a:rPr lang="uk-UA" sz="1100" dirty="0" smtClean="0"/>
              <a:t>в м. Батурин Чернігівської обл. </a:t>
            </a:r>
            <a:r>
              <a:rPr lang="uk-UA" sz="1100" dirty="0"/>
              <a:t>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11.06.2016 </a:t>
            </a:r>
            <a:r>
              <a:rPr lang="uk-UA" sz="1100" dirty="0"/>
              <a:t>екскурсія в м. Батурин Чернігівської обл. 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18.06.2016 </a:t>
            </a:r>
            <a:r>
              <a:rPr lang="uk-UA" sz="1100" dirty="0"/>
              <a:t>екскурсія в м. </a:t>
            </a:r>
            <a:r>
              <a:rPr lang="uk-UA" sz="1100" dirty="0" smtClean="0"/>
              <a:t>Чернігів </a:t>
            </a:r>
            <a:r>
              <a:rPr lang="uk-UA" sz="1100" dirty="0"/>
              <a:t>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uk-UA" sz="1100" dirty="0" smtClean="0"/>
              <a:t>25.06.2016 </a:t>
            </a:r>
            <a:r>
              <a:rPr lang="uk-UA" sz="1100" dirty="0"/>
              <a:t>екскурсія в м. </a:t>
            </a:r>
            <a:r>
              <a:rPr lang="uk-UA" sz="1100" dirty="0" smtClean="0"/>
              <a:t>Чернігів </a:t>
            </a:r>
            <a:r>
              <a:rPr lang="uk-UA" sz="1100" dirty="0"/>
              <a:t>для малозабезпечених – 50 </a:t>
            </a:r>
            <a:r>
              <a:rPr lang="uk-UA" sz="1100" dirty="0" smtClean="0"/>
              <a:t>осіб</a:t>
            </a:r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 smtClean="0"/>
          </a:p>
          <a:p>
            <a:pPr marL="228600" lvl="1" indent="-22860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uk-UA" sz="1100" dirty="0"/>
          </a:p>
        </p:txBody>
      </p:sp>
      <p:sp>
        <p:nvSpPr>
          <p:cNvPr id="18" name="Полилиния 17"/>
          <p:cNvSpPr/>
          <p:nvPr/>
        </p:nvSpPr>
        <p:spPr>
          <a:xfrm>
            <a:off x="560798" y="3013754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Дозвілля</a:t>
            </a:r>
          </a:p>
        </p:txBody>
      </p:sp>
    </p:spTree>
    <p:extLst>
      <p:ext uri="{BB962C8B-B14F-4D97-AF65-F5344CB8AC3E}">
        <p14:creationId xmlns:p14="http://schemas.microsoft.com/office/powerpoint/2010/main" val="409555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158" y="236790"/>
            <a:ext cx="10515600" cy="359112"/>
          </a:xfrm>
        </p:spPr>
        <p:txBody>
          <a:bodyPr>
            <a:noAutofit/>
          </a:bodyPr>
          <a:lstStyle/>
          <a:p>
            <a:endParaRPr lang="ru-RU" sz="4800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2922389" y="705667"/>
            <a:ext cx="8810699" cy="5921164"/>
          </a:xfrm>
          <a:custGeom>
            <a:avLst/>
            <a:gdLst>
              <a:gd name="connsiteX0" fmla="*/ 170803 w 1024799"/>
              <a:gd name="connsiteY0" fmla="*/ 0 h 8830123"/>
              <a:gd name="connsiteX1" fmla="*/ 853996 w 1024799"/>
              <a:gd name="connsiteY1" fmla="*/ 0 h 8830123"/>
              <a:gd name="connsiteX2" fmla="*/ 1024799 w 1024799"/>
              <a:gd name="connsiteY2" fmla="*/ 170803 h 8830123"/>
              <a:gd name="connsiteX3" fmla="*/ 1024799 w 1024799"/>
              <a:gd name="connsiteY3" fmla="*/ 8830123 h 8830123"/>
              <a:gd name="connsiteX4" fmla="*/ 1024799 w 1024799"/>
              <a:gd name="connsiteY4" fmla="*/ 8830123 h 8830123"/>
              <a:gd name="connsiteX5" fmla="*/ 0 w 1024799"/>
              <a:gd name="connsiteY5" fmla="*/ 8830123 h 8830123"/>
              <a:gd name="connsiteX6" fmla="*/ 0 w 1024799"/>
              <a:gd name="connsiteY6" fmla="*/ 8830123 h 8830123"/>
              <a:gd name="connsiteX7" fmla="*/ 0 w 1024799"/>
              <a:gd name="connsiteY7" fmla="*/ 170803 h 8830123"/>
              <a:gd name="connsiteX8" fmla="*/ 170803 w 1024799"/>
              <a:gd name="connsiteY8" fmla="*/ 0 h 88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4799" h="8830123">
                <a:moveTo>
                  <a:pt x="1024799" y="1471717"/>
                </a:moveTo>
                <a:lnTo>
                  <a:pt x="1024799" y="7358406"/>
                </a:lnTo>
                <a:cubicBezTo>
                  <a:pt x="1024799" y="8171211"/>
                  <a:pt x="1015924" y="8830119"/>
                  <a:pt x="1004976" y="8830119"/>
                </a:cubicBezTo>
                <a:lnTo>
                  <a:pt x="0" y="8830119"/>
                </a:lnTo>
                <a:lnTo>
                  <a:pt x="0" y="8830119"/>
                </a:lnTo>
                <a:lnTo>
                  <a:pt x="0" y="4"/>
                </a:lnTo>
                <a:lnTo>
                  <a:pt x="0" y="4"/>
                </a:lnTo>
                <a:lnTo>
                  <a:pt x="1004976" y="4"/>
                </a:lnTo>
                <a:cubicBezTo>
                  <a:pt x="1015924" y="4"/>
                  <a:pt x="1024799" y="658912"/>
                  <a:pt x="1024799" y="147171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101461" rIns="152896" bIns="101463" numCol="1" spcCol="1270" anchor="ctr" anchorCtr="0">
            <a:noAutofit/>
          </a:bodyPr>
          <a:lstStyle/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03.10.2015 – Виставка Ретро-автомобілів, конкурси з аніматорами, шоу «Мильні бульбашки», </a:t>
            </a:r>
            <a:r>
              <a:rPr lang="uk-UA" sz="1100" dirty="0" err="1" smtClean="0"/>
              <a:t>фаєр</a:t>
            </a:r>
            <a:r>
              <a:rPr lang="uk-UA" sz="1100" dirty="0" smtClean="0"/>
              <a:t>-шоу, пригощання солодощами – </a:t>
            </a:r>
            <a:r>
              <a:rPr lang="uk-UA" sz="1100" dirty="0"/>
              <a:t>2700 осіб (парк «Молодіжний</a:t>
            </a:r>
            <a:r>
              <a:rPr lang="uk-UA" sz="1100" dirty="0" smtClean="0"/>
              <a:t>»)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жовтень 2015 – травень 2016 – Щотижневі дискотеки та концерти для людей похилого віку (щочетверга з 18:00 до 20:00, парк «Молодіжний») – 200-300 осіб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14.10.2015 - Свято «Покрови»: святковий концерт квартету «Гетьман», пригощання козацьким </a:t>
            </a:r>
            <a:r>
              <a:rPr lang="uk-UA" sz="1100" dirty="0" err="1" smtClean="0"/>
              <a:t>кулішем</a:t>
            </a:r>
            <a:r>
              <a:rPr lang="uk-UA" sz="1100" dirty="0" smtClean="0"/>
              <a:t>, пиріжками, солодощами та чаєм - 2500 осіб (парк «Молодіжний») 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Жовтень 2015р – до свята «Покрови» до Храму «</a:t>
            </a:r>
            <a:r>
              <a:rPr lang="uk-UA" sz="1100" dirty="0" err="1" smtClean="0"/>
              <a:t>Всецариця</a:t>
            </a:r>
            <a:r>
              <a:rPr lang="uk-UA" sz="1100" dirty="0" smtClean="0"/>
              <a:t>» привезено мощі та чудотворні ікони – вул. Милославська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Листопад 2015р. – Екскурсія для ветеранів ВВВ, воїнів-афганців до Китаєвої пустині – 50 осіб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19.12.2015 – Свято Святого Миколая: святковий концерт за участю Іво </a:t>
            </a:r>
            <a:r>
              <a:rPr lang="uk-UA" sz="1100" dirty="0" err="1" smtClean="0"/>
              <a:t>Бобула</a:t>
            </a:r>
            <a:r>
              <a:rPr lang="uk-UA" sz="1100" dirty="0" smtClean="0"/>
              <a:t>, ВІА «</a:t>
            </a:r>
            <a:r>
              <a:rPr lang="uk-UA" sz="1100" dirty="0" err="1" smtClean="0"/>
              <a:t>Лейся</a:t>
            </a:r>
            <a:r>
              <a:rPr lang="uk-UA" sz="1100" dirty="0" smtClean="0"/>
              <a:t> </a:t>
            </a:r>
            <a:r>
              <a:rPr lang="uk-UA" sz="1100" dirty="0" err="1" smtClean="0"/>
              <a:t>песня</a:t>
            </a:r>
            <a:r>
              <a:rPr lang="uk-UA" sz="1100" dirty="0" smtClean="0"/>
              <a:t>», Тетяни </a:t>
            </a:r>
            <a:r>
              <a:rPr lang="uk-UA" sz="1100" dirty="0" err="1" smtClean="0"/>
              <a:t>Літвінової</a:t>
            </a:r>
            <a:r>
              <a:rPr lang="uk-UA" sz="1100" dirty="0" smtClean="0"/>
              <a:t>, пригощання солодощами, чаєм, привітання святковими сувенірами - 2500 осіб </a:t>
            </a:r>
            <a:r>
              <a:rPr lang="uk-UA" sz="1100" dirty="0"/>
              <a:t>(парк «Молодіжний</a:t>
            </a:r>
            <a:r>
              <a:rPr lang="uk-UA" sz="1100" dirty="0" smtClean="0"/>
              <a:t>») 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09.01.2016– </a:t>
            </a:r>
            <a:r>
              <a:rPr lang="uk-UA" sz="1100" dirty="0"/>
              <a:t>Свято </a:t>
            </a:r>
            <a:r>
              <a:rPr lang="uk-UA" sz="1100" dirty="0" smtClean="0"/>
              <a:t>Різдвяний Вертеп: привітання </a:t>
            </a:r>
            <a:r>
              <a:rPr lang="uk-UA" sz="1100" dirty="0"/>
              <a:t>С</a:t>
            </a:r>
            <a:r>
              <a:rPr lang="uk-UA" sz="1100" dirty="0" smtClean="0"/>
              <a:t>вятого Миколая з </a:t>
            </a:r>
            <a:r>
              <a:rPr lang="uk-UA" sz="1100" dirty="0" err="1" smtClean="0"/>
              <a:t>Новорічно</a:t>
            </a:r>
            <a:r>
              <a:rPr lang="uk-UA" sz="1100" dirty="0" smtClean="0"/>
              <a:t>-Різдвяними святами, фотографування дітей у казковому Вертепі, розваги з аніматорами, пригощання солодощами, привітання сувенірами від Святого Миколая - 3000 осіб </a:t>
            </a:r>
            <a:r>
              <a:rPr lang="uk-UA" sz="1100" dirty="0"/>
              <a:t>(парк «Молодіжний</a:t>
            </a:r>
            <a:r>
              <a:rPr lang="uk-UA" sz="1100" dirty="0" smtClean="0"/>
              <a:t>»)</a:t>
            </a:r>
            <a:endParaRPr lang="uk-UA" sz="1100" dirty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12.03.2016 - свято Масляної: </a:t>
            </a:r>
            <a:r>
              <a:rPr lang="uk-UA" sz="1100" dirty="0"/>
              <a:t>святковий концерт квартету «Гетьман</a:t>
            </a:r>
            <a:r>
              <a:rPr lang="uk-UA" sz="1100" dirty="0" smtClean="0"/>
              <a:t>», фольклорного гурту «Джерело», </a:t>
            </a:r>
            <a:r>
              <a:rPr lang="uk-UA" sz="1100" dirty="0"/>
              <a:t>пригощання </a:t>
            </a:r>
            <a:r>
              <a:rPr lang="uk-UA" sz="1100" dirty="0" smtClean="0"/>
              <a:t>млинцями, </a:t>
            </a:r>
            <a:r>
              <a:rPr lang="uk-UA" sz="1100" dirty="0"/>
              <a:t>пиріжками</a:t>
            </a:r>
            <a:r>
              <a:rPr lang="uk-UA" sz="1100" dirty="0" smtClean="0"/>
              <a:t>,, чаєм. Театралізоване шоу з проводів зими та зустрічі весни, зі спалюванням </a:t>
            </a:r>
            <a:r>
              <a:rPr lang="uk-UA" sz="1100" dirty="0" err="1" smtClean="0"/>
              <a:t>дідуха</a:t>
            </a:r>
            <a:r>
              <a:rPr lang="uk-UA" sz="1100" dirty="0"/>
              <a:t> </a:t>
            </a:r>
            <a:r>
              <a:rPr lang="uk-UA" sz="1100" dirty="0" smtClean="0"/>
              <a:t>- 2800 осіб </a:t>
            </a:r>
            <a:r>
              <a:rPr lang="uk-UA" sz="1100" dirty="0"/>
              <a:t>(парк «Молодіжний</a:t>
            </a:r>
            <a:r>
              <a:rPr lang="uk-UA" sz="1100" dirty="0" smtClean="0"/>
              <a:t>»)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23.04.2016 </a:t>
            </a:r>
            <a:r>
              <a:rPr lang="uk-UA" sz="1100" dirty="0"/>
              <a:t>– Виставка Ретро-автомобілів, конкурси </a:t>
            </a:r>
            <a:r>
              <a:rPr lang="uk-UA" sz="1100" dirty="0" smtClean="0"/>
              <a:t>ростовими ляльками, безкоштовні майстер класи для дітей, пригощання </a:t>
            </a:r>
            <a:r>
              <a:rPr lang="uk-UA" sz="1100" dirty="0"/>
              <a:t>солодощами </a:t>
            </a:r>
            <a:r>
              <a:rPr lang="uk-UA" sz="1100" dirty="0" smtClean="0"/>
              <a:t>та чаєм – </a:t>
            </a:r>
            <a:r>
              <a:rPr lang="uk-UA" sz="1100" dirty="0"/>
              <a:t>2700 осіб (парк «Молодіжний</a:t>
            </a:r>
            <a:r>
              <a:rPr lang="uk-UA" sz="1100" dirty="0" smtClean="0"/>
              <a:t>»)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20.05.2016 – </a:t>
            </a:r>
            <a:r>
              <a:rPr lang="uk-UA" sz="1100" dirty="0" err="1" smtClean="0"/>
              <a:t>Фаєр</a:t>
            </a:r>
            <a:r>
              <a:rPr lang="uk-UA" sz="1100" dirty="0" smtClean="0"/>
              <a:t>-шоу та </a:t>
            </a:r>
            <a:r>
              <a:rPr lang="uk-UA" sz="1100" dirty="0" err="1" smtClean="0"/>
              <a:t>шлешмоб</a:t>
            </a:r>
            <a:r>
              <a:rPr lang="uk-UA" sz="1100" dirty="0" smtClean="0"/>
              <a:t> з жовтих та блакитних повітряних кульок до дня Конституції України - 1800 осіб </a:t>
            </a:r>
            <a:r>
              <a:rPr lang="uk-UA" sz="1100" dirty="0"/>
              <a:t>(парк «Молодіжний</a:t>
            </a:r>
            <a:r>
              <a:rPr lang="uk-UA" sz="1100" dirty="0" smtClean="0"/>
              <a:t>»)</a:t>
            </a:r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uk-UA" sz="1100" dirty="0" smtClean="0"/>
              <a:t>17.06.2016 </a:t>
            </a:r>
            <a:r>
              <a:rPr lang="uk-UA" sz="1100" dirty="0"/>
              <a:t>– </a:t>
            </a:r>
            <a:r>
              <a:rPr lang="uk-UA" sz="1100" dirty="0" smtClean="0"/>
              <a:t>Виїзд ветеранів </a:t>
            </a:r>
            <a:r>
              <a:rPr lang="uk-UA" sz="1100" dirty="0"/>
              <a:t>ВВВ, </a:t>
            </a:r>
            <a:r>
              <a:rPr lang="uk-UA" sz="1100" dirty="0" smtClean="0"/>
              <a:t>воїнів-афганців, воїнів АТО Деснянського району на Букринський плацдарм з метою відзначення 75-ї річниці Дня скорботи та пам’яті початку ВВВ.</a:t>
            </a:r>
            <a:endParaRPr lang="uk-UA" sz="1100" dirty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uk-UA" sz="1100" dirty="0" smtClean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uk-UA" sz="1100" dirty="0" smtClean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uk-UA" sz="1100" dirty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uk-UA" sz="1100" dirty="0" smtClean="0"/>
          </a:p>
          <a:p>
            <a:pPr marL="171450" lvl="1" indent="-171450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uk-UA" sz="1100" dirty="0"/>
          </a:p>
        </p:txBody>
      </p:sp>
      <p:sp>
        <p:nvSpPr>
          <p:cNvPr id="18" name="Полилиния 17"/>
          <p:cNvSpPr/>
          <p:nvPr/>
        </p:nvSpPr>
        <p:spPr>
          <a:xfrm>
            <a:off x="355315" y="2818545"/>
            <a:ext cx="2361591" cy="1394208"/>
          </a:xfrm>
          <a:custGeom>
            <a:avLst/>
            <a:gdLst>
              <a:gd name="connsiteX0" fmla="*/ 0 w 2332968"/>
              <a:gd name="connsiteY0" fmla="*/ 164119 h 984694"/>
              <a:gd name="connsiteX1" fmla="*/ 164119 w 2332968"/>
              <a:gd name="connsiteY1" fmla="*/ 0 h 984694"/>
              <a:gd name="connsiteX2" fmla="*/ 2168849 w 2332968"/>
              <a:gd name="connsiteY2" fmla="*/ 0 h 984694"/>
              <a:gd name="connsiteX3" fmla="*/ 2332968 w 2332968"/>
              <a:gd name="connsiteY3" fmla="*/ 164119 h 984694"/>
              <a:gd name="connsiteX4" fmla="*/ 2332968 w 2332968"/>
              <a:gd name="connsiteY4" fmla="*/ 820575 h 984694"/>
              <a:gd name="connsiteX5" fmla="*/ 2168849 w 2332968"/>
              <a:gd name="connsiteY5" fmla="*/ 984694 h 984694"/>
              <a:gd name="connsiteX6" fmla="*/ 164119 w 2332968"/>
              <a:gd name="connsiteY6" fmla="*/ 984694 h 984694"/>
              <a:gd name="connsiteX7" fmla="*/ 0 w 2332968"/>
              <a:gd name="connsiteY7" fmla="*/ 820575 h 984694"/>
              <a:gd name="connsiteX8" fmla="*/ 0 w 2332968"/>
              <a:gd name="connsiteY8" fmla="*/ 164119 h 9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2968" h="984694">
                <a:moveTo>
                  <a:pt x="0" y="164119"/>
                </a:moveTo>
                <a:cubicBezTo>
                  <a:pt x="0" y="73479"/>
                  <a:pt x="73479" y="0"/>
                  <a:pt x="164119" y="0"/>
                </a:cubicBezTo>
                <a:lnTo>
                  <a:pt x="2168849" y="0"/>
                </a:lnTo>
                <a:cubicBezTo>
                  <a:pt x="2259489" y="0"/>
                  <a:pt x="2332968" y="73479"/>
                  <a:pt x="2332968" y="164119"/>
                </a:cubicBezTo>
                <a:lnTo>
                  <a:pt x="2332968" y="820575"/>
                </a:lnTo>
                <a:cubicBezTo>
                  <a:pt x="2332968" y="911215"/>
                  <a:pt x="2259489" y="984694"/>
                  <a:pt x="2168849" y="984694"/>
                </a:cubicBezTo>
                <a:lnTo>
                  <a:pt x="164119" y="984694"/>
                </a:lnTo>
                <a:cubicBezTo>
                  <a:pt x="73479" y="984694"/>
                  <a:pt x="0" y="911215"/>
                  <a:pt x="0" y="820575"/>
                </a:cubicBezTo>
                <a:lnTo>
                  <a:pt x="0" y="164119"/>
                </a:lnTo>
                <a:close/>
              </a:path>
            </a:pathLst>
          </a:custGeom>
          <a:solidFill>
            <a:srgbClr val="F4B74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79" tIns="88074" rIns="128079" bIns="88074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dirty="0" smtClean="0"/>
              <a:t>Культурно-масові заходи</a:t>
            </a:r>
          </a:p>
        </p:txBody>
      </p:sp>
    </p:spTree>
    <p:extLst>
      <p:ext uri="{BB962C8B-B14F-4D97-AF65-F5344CB8AC3E}">
        <p14:creationId xmlns:p14="http://schemas.microsoft.com/office/powerpoint/2010/main" val="1012504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2451</Words>
  <Application>Microsoft Office PowerPoint</Application>
  <PresentationFormat>Широкоэкранный</PresentationFormat>
  <Paragraphs>246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Тема Office</vt:lpstr>
      <vt:lpstr>Робота з навчальними закладами</vt:lpstr>
      <vt:lpstr>Презентация PowerPoint</vt:lpstr>
      <vt:lpstr>Благоустрій</vt:lpstr>
      <vt:lpstr>Презентация PowerPoint</vt:lpstr>
      <vt:lpstr>Презентация PowerPoint</vt:lpstr>
      <vt:lpstr>Презентация PowerPoint</vt:lpstr>
      <vt:lpstr>Дозвілля</vt:lpstr>
      <vt:lpstr>Презентация PowerPoint</vt:lpstr>
      <vt:lpstr>Презентация PowerPoint</vt:lpstr>
      <vt:lpstr>Презентация PowerPoint</vt:lpstr>
      <vt:lpstr>Громадська діяльність</vt:lpstr>
      <vt:lpstr>Робота приймальні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Стас Деньчук</dc:creator>
  <cp:lastModifiedBy>user</cp:lastModifiedBy>
  <cp:revision>123</cp:revision>
  <cp:lastPrinted>2016-09-05T14:18:20Z</cp:lastPrinted>
  <dcterms:created xsi:type="dcterms:W3CDTF">2016-06-19T10:18:19Z</dcterms:created>
  <dcterms:modified xsi:type="dcterms:W3CDTF">2016-09-05T14:37:14Z</dcterms:modified>
</cp:coreProperties>
</file>