
<file path=[Content_Types].xml><?xml version="1.0" encoding="utf-8"?>
<Types xmlns="http://schemas.openxmlformats.org/package/2006/content-types"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charts/chart3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31.xml" ContentType="application/vnd.openxmlformats-officedocument.drawingml.chart+xml"/>
  <Override PartName="/ppt/drawings/drawing15.xml" ContentType="application/vnd.openxmlformats-officedocument.drawingml.chartshapes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rawings/drawing9.xml" ContentType="application/vnd.openxmlformats-officedocument.drawingml.chartshapes+xml"/>
  <Override PartName="/ppt/drawings/drawing13.xml" ContentType="application/vnd.openxmlformats-officedocument.drawingml.chartshap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11.xml" ContentType="application/vnd.openxmlformats-officedocument.drawingml.chartshap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charts/chart3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gif" ContentType="image/gif"/>
  <Override PartName="/ppt/drawings/drawing14.xml" ContentType="application/vnd.openxmlformats-officedocument.drawingml.chartshapes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drawings/drawing12.xml" ContentType="application/vnd.openxmlformats-officedocument.drawingml.chartshapes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charts/chart26.xml" ContentType="application/vnd.openxmlformats-officedocument.drawingml.char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30"/>
  </p:notesMasterIdLst>
  <p:sldIdLst>
    <p:sldId id="266" r:id="rId2"/>
    <p:sldId id="283" r:id="rId3"/>
    <p:sldId id="334" r:id="rId4"/>
    <p:sldId id="322" r:id="rId5"/>
    <p:sldId id="323" r:id="rId6"/>
    <p:sldId id="307" r:id="rId7"/>
    <p:sldId id="297" r:id="rId8"/>
    <p:sldId id="335" r:id="rId9"/>
    <p:sldId id="313" r:id="rId10"/>
    <p:sldId id="331" r:id="rId11"/>
    <p:sldId id="292" r:id="rId12"/>
    <p:sldId id="291" r:id="rId13"/>
    <p:sldId id="324" r:id="rId14"/>
    <p:sldId id="325" r:id="rId15"/>
    <p:sldId id="336" r:id="rId16"/>
    <p:sldId id="289" r:id="rId17"/>
    <p:sldId id="337" r:id="rId18"/>
    <p:sldId id="293" r:id="rId19"/>
    <p:sldId id="294" r:id="rId20"/>
    <p:sldId id="328" r:id="rId21"/>
    <p:sldId id="295" r:id="rId22"/>
    <p:sldId id="329" r:id="rId23"/>
    <p:sldId id="310" r:id="rId24"/>
    <p:sldId id="338" r:id="rId25"/>
    <p:sldId id="320" r:id="rId26"/>
    <p:sldId id="321" r:id="rId27"/>
    <p:sldId id="340" r:id="rId28"/>
    <p:sldId id="308" r:id="rId29"/>
  </p:sldIdLst>
  <p:sldSz cx="9144000" cy="6858000" type="screen4x3"/>
  <p:notesSz cx="6669088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6666FF"/>
    <a:srgbClr val="99CCFF"/>
    <a:srgbClr val="0099FF"/>
    <a:srgbClr val="66CCFF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86358" autoAdjust="0"/>
  </p:normalViewPr>
  <p:slideViewPr>
    <p:cSldViewPr>
      <p:cViewPr varScale="1">
        <p:scale>
          <a:sx n="71" d="100"/>
          <a:sy n="71" d="100"/>
        </p:scale>
        <p:origin x="-11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Office_Excel27.xlsx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Office_Excel30.xlsx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____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package" Target="../embeddings/____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 sz="2000" i="1"/>
            </a:pPr>
            <a:r>
              <a:rPr lang="uk-UA" sz="2000" i="1" dirty="0"/>
              <a:t>Уточнений план </a:t>
            </a:r>
          </a:p>
          <a:p>
            <a:pPr>
              <a:defRPr sz="2000" i="1"/>
            </a:pPr>
            <a:r>
              <a:rPr lang="uk-UA" sz="2000" i="1" dirty="0"/>
              <a:t>на </a:t>
            </a:r>
            <a:r>
              <a:rPr lang="uk-UA" sz="2000" i="1" dirty="0" smtClean="0"/>
              <a:t>2020 </a:t>
            </a:r>
            <a:r>
              <a:rPr lang="uk-UA" sz="2000" i="1" dirty="0"/>
              <a:t>рік </a:t>
            </a:r>
          </a:p>
          <a:p>
            <a:pPr>
              <a:defRPr sz="2000" i="1"/>
            </a:pPr>
            <a:r>
              <a:rPr lang="uk-UA" sz="2000" i="1" dirty="0" smtClean="0"/>
              <a:t>2557,0 </a:t>
            </a:r>
            <a:r>
              <a:rPr lang="uk-UA" sz="2000" i="1" dirty="0"/>
              <a:t>млн. грн.</a:t>
            </a:r>
          </a:p>
        </c:rich>
      </c:tx>
      <c:layout/>
    </c:title>
    <c:view3D>
      <c:rotX val="40"/>
      <c:perspective val="30"/>
    </c:view3D>
    <c:plotArea>
      <c:layout>
        <c:manualLayout>
          <c:layoutTarget val="inner"/>
          <c:xMode val="edge"/>
          <c:yMode val="edge"/>
          <c:x val="6.2292966844317663E-2"/>
          <c:y val="0.23130982775847359"/>
          <c:w val="0.86866748829653972"/>
          <c:h val="0.762861477723548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6376356121152491"/>
                  <c:y val="-0.2011665279855163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uk-UA" sz="1400" b="1" dirty="0" smtClean="0"/>
                      <a:t>1989,4</a:t>
                    </a:r>
                    <a:endParaRPr lang="uk-UA" sz="1400" b="1" dirty="0"/>
                  </a:p>
                  <a:p>
                    <a:pPr>
                      <a:defRPr/>
                    </a:pPr>
                    <a:r>
                      <a:rPr lang="uk-UA" sz="1200" b="1" dirty="0" smtClean="0"/>
                      <a:t>77,8%</a:t>
                    </a:r>
                    <a:endParaRPr lang="en-US" sz="1200" b="1" dirty="0"/>
                  </a:p>
                </c:rich>
              </c:tx>
              <c:spPr/>
              <c:showVal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8.6797630432081205E-2"/>
                  <c:y val="-4.654828895919073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132,2</a:t>
                    </a:r>
                    <a:endParaRPr lang="uk-UA"/>
                  </a:p>
                  <a:p>
                    <a:r>
                      <a:rPr lang="uk-UA"/>
                      <a:t>11,4%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1.5737852428040929E-2"/>
                  <c:y val="-4.600352753436551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10,1</a:t>
                    </a:r>
                    <a:endParaRPr lang="uk-UA"/>
                  </a:p>
                  <a:p>
                    <a:r>
                      <a:rPr lang="uk-UA"/>
                      <a:t>0,8%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0.11927088782175529"/>
                  <c:y val="-2.414331308267409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66,5</a:t>
                    </a:r>
                    <a:endParaRPr lang="uk-UA"/>
                  </a:p>
                  <a:p>
                    <a:r>
                      <a:rPr lang="uk-UA"/>
                      <a:t>5,7%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Загальний фонд</c:v>
                </c:pt>
                <c:pt idx="1">
                  <c:v>Спеціальний фонд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.0">
                  <c:v>1691.8</c:v>
                </c:pt>
                <c:pt idx="1">
                  <c:v>289.8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title>
      <c:tx>
        <c:rich>
          <a:bodyPr/>
          <a:lstStyle/>
          <a:p>
            <a:pPr>
              <a:defRPr/>
            </a:pPr>
            <a:r>
              <a:rPr lang="uk-UA" sz="2000" i="1" dirty="0" err="1" smtClean="0"/>
              <a:t>Проєкт</a:t>
            </a:r>
            <a:r>
              <a:rPr lang="uk-UA" sz="2000" i="1" dirty="0" smtClean="0"/>
              <a:t> </a:t>
            </a:r>
            <a:r>
              <a:rPr lang="uk-UA" sz="2000" i="1" dirty="0"/>
              <a:t>бюджету </a:t>
            </a:r>
            <a:endParaRPr lang="uk-UA" sz="2000" i="1" dirty="0" smtClean="0"/>
          </a:p>
          <a:p>
            <a:pPr>
              <a:defRPr/>
            </a:pPr>
            <a:r>
              <a:rPr lang="uk-UA" sz="2000" i="1" dirty="0" smtClean="0"/>
              <a:t>на 2021 </a:t>
            </a:r>
            <a:r>
              <a:rPr lang="uk-UA" sz="2000" i="1" dirty="0"/>
              <a:t>рік </a:t>
            </a:r>
          </a:p>
          <a:p>
            <a:pPr>
              <a:defRPr/>
            </a:pPr>
            <a:r>
              <a:rPr lang="uk-UA" sz="2000" i="1" dirty="0"/>
              <a:t>Всього </a:t>
            </a:r>
            <a:r>
              <a:rPr lang="uk-UA" sz="2000" i="1" dirty="0" smtClean="0"/>
              <a:t>127,6 </a:t>
            </a:r>
            <a:r>
              <a:rPr lang="uk-UA" sz="2000" i="1" dirty="0"/>
              <a:t>млн. грн.</a:t>
            </a:r>
          </a:p>
        </c:rich>
      </c:tx>
      <c:layout>
        <c:manualLayout>
          <c:xMode val="edge"/>
          <c:yMode val="edge"/>
          <c:x val="0.15652453876088371"/>
          <c:y val="2.04325529030168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1739130434782652E-3"/>
          <c:y val="0.17472493630840741"/>
          <c:w val="0.98330955842683276"/>
          <c:h val="0.825275063691600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11586466586410593"/>
                  <c:y val="-0.4690343374674543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117,5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3.33584366863574E-2"/>
                  <c:y val="-4.3797249066153572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6,0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0.12813236652761836"/>
                  <c:y val="-3.2647628013102295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4,1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5.2193847977439834E-3"/>
                  <c:y val="-5.2232666653102514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0,8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5.2187335143901534E-3"/>
                  <c:y val="-4.3619741330783272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4,0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2.0951785493314892E-3"/>
                  <c:y val="-5.8693293183313434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0,4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1800">
                        <a:latin typeface="+mn-lt"/>
                        <a:cs typeface="+mn-cs"/>
                      </a:rPr>
                      <a:t>18934,4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 sz="1800"/>
                      <a:t>15,6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/>
                      <a:t>1,5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Заробітна плата</c:v>
                </c:pt>
                <c:pt idx="1">
                  <c:v>Поточне утримання</c:v>
                </c:pt>
                <c:pt idx="2">
                  <c:v>Енергоносії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117.5</c:v>
                </c:pt>
                <c:pt idx="1">
                  <c:v>6</c:v>
                </c:pt>
                <c:pt idx="2">
                  <c:v>5.2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cat>
            <c:strRef>
              <c:f>Лист1!$A$2:$A$4</c:f>
              <c:strCache>
                <c:ptCount val="3"/>
                <c:pt idx="0">
                  <c:v>Заробітна плата з нарахуваннями</c:v>
                </c:pt>
                <c:pt idx="1">
                  <c:v>Поточне утримання</c:v>
                </c:pt>
                <c:pt idx="2">
                  <c:v>Енергоносії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4.2367706352862113E-2"/>
          <c:y val="7.1859767529058871E-2"/>
          <c:w val="0.93062390638671555"/>
          <c:h val="0.92814049285505973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lang="uk-UA" sz="2000" noProof="0"/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Бюджет на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рік </a:t>
            </a:r>
          </a:p>
          <a:p>
            <a:pPr>
              <a:defRPr lang="uk-UA" sz="2000" noProof="0"/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1684,6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млн. грн.</a:t>
            </a:r>
          </a:p>
        </c:rich>
      </c:tx>
      <c:layout>
        <c:manualLayout>
          <c:xMode val="edge"/>
          <c:yMode val="edge"/>
          <c:x val="0.23100905066496141"/>
          <c:y val="5.227734938988036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132991778418582E-2"/>
          <c:y val="0.27968598711008558"/>
          <c:w val="0.8794152717665259"/>
          <c:h val="0.719192820444200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explosion val="25"/>
          <c:dPt>
            <c:idx val="4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5034103919335532E-2"/>
                  <c:y val="-0.52069926769666464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1354,7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3.118886552589096E-3"/>
                  <c:y val="0.20108420688469134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67,1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1.662612114148334E-2"/>
                  <c:y val="-5.7722630612759791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121,4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2.8544442659884685E-2"/>
                  <c:y val="-5.4069862778113292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139,3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3850150025810632E-2"/>
                  <c:y val="-4.4832082165154198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2,1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0.12881072812918237"/>
                  <c:y val="-0.13285784390265665"/>
                </c:manualLayout>
              </c:layout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32,9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1.5295927413046879E-2"/>
                  <c:y val="-0.13225287628520119"/>
                </c:manualLayout>
              </c:layout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17,1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 sz="180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63"/>
                </c:manualLayout>
              </c:layout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7,4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2,0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Заробітна плата з нарахуваннями</c:v>
                </c:pt>
                <c:pt idx="1">
                  <c:v>Продукти харчування</c:v>
                </c:pt>
                <c:pt idx="2">
                  <c:v>Поточні видатки на утримання</c:v>
                </c:pt>
                <c:pt idx="3">
                  <c:v>Оплата комунальних послуг та енергоносіїв</c:v>
                </c:pt>
                <c:pt idx="4">
                  <c:v>Громадський бюджет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1354.7</c:v>
                </c:pt>
                <c:pt idx="1">
                  <c:v>67.099999999999994</c:v>
                </c:pt>
                <c:pt idx="2">
                  <c:v>121.4</c:v>
                </c:pt>
                <c:pt idx="3">
                  <c:v>139.30000000000001</c:v>
                </c:pt>
                <c:pt idx="4">
                  <c:v>2.1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</c:sp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бюджету </a:t>
            </a:r>
            <a:endParaRPr lang="uk-UA" sz="20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на 2021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рік </a:t>
            </a:r>
          </a:p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2025,4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млн. грн.</a:t>
            </a:r>
          </a:p>
        </c:rich>
      </c:tx>
      <c:layout>
        <c:manualLayout>
          <c:xMode val="edge"/>
          <c:yMode val="edge"/>
          <c:x val="0.15456301147558871"/>
          <c:y val="2.6923112815775865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378881711751978"/>
          <c:y val="0.24922940171897495"/>
          <c:w val="0.82222491458713665"/>
          <c:h val="0.750770705959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4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8.7445008982952547E-3"/>
                  <c:y val="-0.46438916729658791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1699,1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4.8557418007029972E-2"/>
                  <c:y val="0.10040781283537234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33,5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3.596028772477898E-2"/>
                  <c:y val="-3.9678462442957557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168,8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1.1540752482741244E-2"/>
                  <c:y val="-4.4962998217569113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119,7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8388735445541879E-2"/>
                  <c:y val="-5.8492212361301914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4,3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0.16338533891442328"/>
                  <c:y val="-7.5919936353564893E-2"/>
                </c:manualLayout>
              </c:layout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32920,5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18934,4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15,6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1,5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Заробітна плата</c:v>
                </c:pt>
                <c:pt idx="1">
                  <c:v>Продукти харчування</c:v>
                </c:pt>
                <c:pt idx="2">
                  <c:v>поточне утримання</c:v>
                </c:pt>
                <c:pt idx="3">
                  <c:v>Енергоносії</c:v>
                </c:pt>
                <c:pt idx="4">
                  <c:v>Громадський бюдже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1699.1</c:v>
                </c:pt>
                <c:pt idx="1">
                  <c:v>33.5</c:v>
                </c:pt>
                <c:pt idx="2">
                  <c:v>168.8</c:v>
                </c:pt>
                <c:pt idx="3">
                  <c:v>119.7</c:v>
                </c:pt>
                <c:pt idx="4">
                  <c:v>4.3</c:v>
                </c:pt>
              </c:numCache>
            </c:numRef>
          </c:val>
        </c:ser>
      </c:pie3DChart>
    </c:plotArea>
    <c:plotVisOnly val="1"/>
    <c:dispBlanksAs val="zero"/>
  </c:chart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4"/>
            <c:spPr>
              <a:solidFill>
                <a:srgbClr val="FF000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Заробітна плата з нарахуваннями</c:v>
                </c:pt>
                <c:pt idx="1">
                  <c:v>Продукти харчування</c:v>
                </c:pt>
                <c:pt idx="2">
                  <c:v>Поточне утримання</c:v>
                </c:pt>
                <c:pt idx="3">
                  <c:v>Енергоносії</c:v>
                </c:pt>
                <c:pt idx="4">
                  <c:v>Громадський бюджет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3.7762348703305172E-2"/>
          <c:y val="0"/>
          <c:w val="0.93062390638671499"/>
          <c:h val="1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ln>
      <a:noFill/>
    </a:ln>
  </c:sp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lang="uk-UA" sz="2000" noProof="0"/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Бюджет на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рік </a:t>
            </a:r>
          </a:p>
          <a:p>
            <a:pPr>
              <a:defRPr lang="uk-UA" sz="2000" noProof="0"/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145,4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млн. грн.</a:t>
            </a:r>
          </a:p>
        </c:rich>
      </c:tx>
      <c:layout>
        <c:manualLayout>
          <c:xMode val="edge"/>
          <c:yMode val="edge"/>
          <c:x val="0.23100905066496141"/>
          <c:y val="5.2277349389880365E-2"/>
        </c:manualLayout>
      </c:layout>
    </c:title>
    <c:view3D>
      <c:rotX val="40"/>
      <c:rAngAx val="1"/>
    </c:view3D>
    <c:sideWall>
      <c:spPr>
        <a:effectLst>
          <a:innerShdw blurRad="63500" dist="50800" dir="10800000">
            <a:prstClr val="black">
              <a:alpha val="50000"/>
            </a:prstClr>
          </a:innerShdw>
        </a:effectLst>
      </c:spPr>
    </c:sideWall>
    <c:backWall>
      <c:spPr>
        <a:effectLst>
          <a:innerShdw blurRad="63500" dist="50800" dir="10800000">
            <a:prstClr val="black">
              <a:alpha val="50000"/>
            </a:prstClr>
          </a:innerShdw>
        </a:effectLst>
      </c:spPr>
    </c:backWall>
    <c:plotArea>
      <c:layout>
        <c:manualLayout>
          <c:layoutTarget val="inner"/>
          <c:xMode val="edge"/>
          <c:yMode val="edge"/>
          <c:x val="0.15553985470409201"/>
          <c:y val="0.25223595485395828"/>
          <c:w val="0.72035203633822165"/>
          <c:h val="0.592209578335659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dLbls>
            <c:dLbl>
              <c:idx val="0"/>
              <c:layout>
                <c:manualLayout>
                  <c:x val="-8.3104082892637238E-2"/>
                  <c:y val="7.9069062883699373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10,6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1434690270007167"/>
                  <c:y val="7.4100968672135281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25,8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0.26198647041748507"/>
                  <c:y val="-0.15296005927217679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109,0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2.8544442659884685E-2"/>
                  <c:y val="-5.4069862778113292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131,2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3850150025810632E-2"/>
                  <c:y val="-4.4832082165154198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1,0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0.12881072812918237"/>
                  <c:y val="-0.13285784390265665"/>
                </c:manualLayout>
              </c:layout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32,9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1.5295927413046879E-2"/>
                  <c:y val="-0.13225287628520119"/>
                </c:manualLayout>
              </c:layout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17,1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 sz="1800" b="1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67"/>
                </c:manualLayout>
              </c:layout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7,4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2,0</a:t>
                    </a:r>
                  </a:p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Громадський бюджет</c:v>
                </c:pt>
                <c:pt idx="1">
                  <c:v>Придбання обладнання</c:v>
                </c:pt>
                <c:pt idx="2">
                  <c:v>Капітальний ремонт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10.6</c:v>
                </c:pt>
                <c:pt idx="1">
                  <c:v>25.8</c:v>
                </c:pt>
                <c:pt idx="2">
                  <c:v>109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  <a:effectLst>
      <a:glow rad="101600">
        <a:schemeClr val="accent5">
          <a:satMod val="175000"/>
          <a:alpha val="40000"/>
        </a:schemeClr>
      </a:glow>
    </a:effectLst>
  </c:sp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бюджету </a:t>
            </a:r>
            <a:endParaRPr lang="uk-UA" sz="20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на 2021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рік </a:t>
            </a:r>
          </a:p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73,1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млн. грн.</a:t>
            </a:r>
          </a:p>
        </c:rich>
      </c:tx>
      <c:layout>
        <c:manualLayout>
          <c:xMode val="edge"/>
          <c:yMode val="edge"/>
          <c:x val="0.15456301147558871"/>
          <c:y val="2.6923112815775887E-3"/>
        </c:manualLayout>
      </c:layout>
    </c:title>
    <c:view3D>
      <c:rotX val="40"/>
      <c:perspective val="30"/>
    </c:view3D>
    <c:plotArea>
      <c:layout>
        <c:manualLayout>
          <c:layoutTarget val="inner"/>
          <c:xMode val="edge"/>
          <c:yMode val="edge"/>
          <c:x val="0.12217949299657969"/>
          <c:y val="0.18404467276986144"/>
          <c:w val="0.72414130989881764"/>
          <c:h val="0.658919389307278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</c:spPr>
          </c:dPt>
          <c:dLbls>
            <c:dLbl>
              <c:idx val="0"/>
              <c:layout>
                <c:manualLayout>
                  <c:x val="-0.19355317511881523"/>
                  <c:y val="6.0439355338428674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i="0" dirty="0" smtClean="0">
                        <a:latin typeface="Times New Roman" pitchFamily="18" charset="0"/>
                        <a:cs typeface="Times New Roman" pitchFamily="18" charset="0"/>
                      </a:rPr>
                      <a:t>17,2</a:t>
                    </a:r>
                    <a:endParaRPr lang="en-US" sz="1800" b="1" i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11292478358373949"/>
                  <c:y val="-6.2585738682494453E-3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i="0" dirty="0" smtClean="0">
                        <a:latin typeface="Times New Roman" pitchFamily="18" charset="0"/>
                        <a:cs typeface="Times New Roman" pitchFamily="18" charset="0"/>
                      </a:rPr>
                      <a:t>0,5</a:t>
                    </a:r>
                    <a:endParaRPr lang="en-US" sz="1800" b="1" i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0.19392316076346891"/>
                  <c:y val="-0.18782557369093947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i="0" dirty="0" smtClean="0">
                        <a:latin typeface="Times New Roman" pitchFamily="18" charset="0"/>
                        <a:cs typeface="Times New Roman" pitchFamily="18" charset="0"/>
                      </a:rPr>
                      <a:t>55,4</a:t>
                    </a:r>
                    <a:endParaRPr lang="en-US" sz="1800" b="1" i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1.1540752482741244E-2"/>
                  <c:y val="-4.4962998217569113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i="0" dirty="0" smtClean="0">
                        <a:latin typeface="Times New Roman" pitchFamily="18" charset="0"/>
                        <a:cs typeface="Times New Roman" pitchFamily="18" charset="0"/>
                      </a:rPr>
                      <a:t>139,3</a:t>
                    </a:r>
                    <a:endParaRPr lang="en-US" sz="1800" b="1" i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8388735445541879E-2"/>
                  <c:y val="-5.8492212361301914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i="0" dirty="0" smtClean="0">
                        <a:latin typeface="Times New Roman" pitchFamily="18" charset="0"/>
                        <a:cs typeface="Times New Roman" pitchFamily="18" charset="0"/>
                      </a:rPr>
                      <a:t>2,1</a:t>
                    </a:r>
                    <a:endParaRPr lang="en-US" sz="1800" b="1" i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0.16338533891442333"/>
                  <c:y val="-7.5919936353564893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i="0">
                        <a:latin typeface="Times New Roman" pitchFamily="18" charset="0"/>
                        <a:cs typeface="Times New Roman" pitchFamily="18" charset="0"/>
                      </a:rPr>
                      <a:t>32920,5</a:t>
                    </a:r>
                    <a:endParaRPr lang="en-US" sz="1800" b="1" i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1800" b="1" i="0">
                        <a:latin typeface="Times New Roman" pitchFamily="18" charset="0"/>
                        <a:cs typeface="Times New Roman" pitchFamily="18" charset="0"/>
                      </a:rPr>
                      <a:t>18934,4</a:t>
                    </a:r>
                    <a:endParaRPr lang="en-US" sz="1800" b="1" i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 sz="1800" b="1" i="0">
                        <a:latin typeface="Times New Roman" pitchFamily="18" charset="0"/>
                        <a:cs typeface="Times New Roman" pitchFamily="18" charset="0"/>
                      </a:rPr>
                      <a:t>15,6</a:t>
                    </a:r>
                  </a:p>
                  <a:p>
                    <a:r>
                      <a:rPr lang="uk-UA" sz="1800" b="1" i="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1800" b="1" i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 b="1" i="0">
                        <a:latin typeface="Times New Roman" pitchFamily="18" charset="0"/>
                        <a:cs typeface="Times New Roman" pitchFamily="18" charset="0"/>
                      </a:rPr>
                      <a:t>1,5</a:t>
                    </a:r>
                  </a:p>
                  <a:p>
                    <a:r>
                      <a:rPr lang="uk-UA" sz="1800" b="1" i="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1800" b="1" i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 b="1" i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Громадський бюджет</c:v>
                </c:pt>
                <c:pt idx="1">
                  <c:v>Придбання обладнання</c:v>
                </c:pt>
                <c:pt idx="2">
                  <c:v>Капітальний ремонт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17.2</c:v>
                </c:pt>
                <c:pt idx="1">
                  <c:v>2</c:v>
                </c:pt>
                <c:pt idx="2">
                  <c:v>55.4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Громадський бюджет</c:v>
                </c:pt>
                <c:pt idx="1">
                  <c:v>Придбання обладнання</c:v>
                </c:pt>
                <c:pt idx="2">
                  <c:v>Капітальний ремонт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0.5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Громадський бюджет</c:v>
                </c:pt>
                <c:pt idx="1">
                  <c:v>Придбання обладнання</c:v>
                </c:pt>
                <c:pt idx="2">
                  <c:v>Капітальний ремонт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3.7762348703305186E-2"/>
          <c:y val="0"/>
          <c:w val="0.93062390638671522"/>
          <c:h val="1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ln>
      <a:noFill/>
    </a:ln>
  </c:sp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/>
          <a:lstStyle/>
          <a:p>
            <a:pPr>
              <a:defRPr lang="uk-UA"/>
            </a:pPr>
            <a:r>
              <a:rPr lang="uk-UA" sz="2000" i="1" noProof="0" dirty="0" smtClean="0"/>
              <a:t>Бюджет на 2020 рік </a:t>
            </a:r>
          </a:p>
          <a:p>
            <a:pPr>
              <a:defRPr lang="uk-UA"/>
            </a:pPr>
            <a:r>
              <a:rPr lang="uk-UA" sz="2000" i="1" noProof="0" dirty="0" smtClean="0"/>
              <a:t>Всього 61,0 млн. </a:t>
            </a:r>
            <a:r>
              <a:rPr lang="uk-UA" sz="2000" i="1" noProof="0" dirty="0" err="1" smtClean="0"/>
              <a:t>грн</a:t>
            </a:r>
            <a:r>
              <a:rPr lang="uk-UA" sz="2000" i="1" dirty="0" smtClean="0"/>
              <a:t>.</a:t>
            </a:r>
            <a:endParaRPr lang="uk-UA" sz="2000" i="1" dirty="0"/>
          </a:p>
        </c:rich>
      </c:tx>
      <c:layout>
        <c:manualLayout>
          <c:xMode val="edge"/>
          <c:yMode val="edge"/>
          <c:x val="0.22971302428256071"/>
          <c:y val="2.8873035607391729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477784932388926"/>
          <c:y val="0.24471363222677572"/>
          <c:w val="0.8794152717665259"/>
          <c:h val="0.719192820444200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explosion val="25"/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92D050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chemeClr val="accent6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6.4566208029770894E-2"/>
                  <c:y val="-0.3391378239711703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34,8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4358873859420032"/>
                  <c:y val="2.1237491733058448E-2"/>
                </c:manualLayout>
              </c:layout>
              <c:tx>
                <c:rich>
                  <a:bodyPr/>
                  <a:lstStyle/>
                  <a:p>
                    <a:r>
                      <a:rPr lang="uk-UA" dirty="0"/>
                      <a:t>0,2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6.8375589806760903E-3"/>
                  <c:y val="4.2666826995230112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1,9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6.4668771414480991E-2"/>
                  <c:y val="2.1221657757569467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1,0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3.5720054183616991E-2"/>
                  <c:y val="-0.1013385905191652"/>
                </c:manualLayout>
              </c:layout>
              <c:tx>
                <c:rich>
                  <a:bodyPr/>
                  <a:lstStyle/>
                  <a:p>
                    <a:pPr>
                      <a:defRPr sz="1800"/>
                    </a:pPr>
                    <a:r>
                      <a:rPr lang="uk-UA" sz="1800" dirty="0" smtClean="0"/>
                      <a:t>21,8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5"/>
              <c:layout>
                <c:manualLayout>
                  <c:x val="-9.4509063265188265E-2"/>
                  <c:y val="-4.5623420331467074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0,8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6.3158316948316792E-2"/>
                  <c:y val="-6.2308070416672245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0,5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/>
                  </a:p>
                  <a:p>
                    <a:endParaRPr lang="en-US"/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65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7,4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/>
                      <a:t>2,0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Лист1!$A$2:$A$8</c:f>
              <c:strCache>
                <c:ptCount val="7"/>
                <c:pt idx="0">
                  <c:v>Заробітна плата з нарахуваннями</c:v>
                </c:pt>
                <c:pt idx="1">
                  <c:v>Харчування</c:v>
                </c:pt>
                <c:pt idx="2">
                  <c:v>Поточне утримання</c:v>
                </c:pt>
                <c:pt idx="3">
                  <c:v>Еенргоносії</c:v>
                </c:pt>
                <c:pt idx="4">
                  <c:v>Програма "Турбота"</c:v>
                </c:pt>
                <c:pt idx="5">
                  <c:v>Програма "Соціальне партнерство"</c:v>
                </c:pt>
                <c:pt idx="6">
                  <c:v>ДБСТ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34.800000000000004</c:v>
                </c:pt>
                <c:pt idx="1">
                  <c:v>0.2</c:v>
                </c:pt>
                <c:pt idx="2">
                  <c:v>1.9000000000000001</c:v>
                </c:pt>
                <c:pt idx="3">
                  <c:v>1</c:v>
                </c:pt>
                <c:pt idx="4">
                  <c:v>21.8</c:v>
                </c:pt>
                <c:pt idx="5">
                  <c:v>0.8</c:v>
                </c:pt>
                <c:pt idx="6">
                  <c:v>0.5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tx>
        <c:rich>
          <a:bodyPr/>
          <a:lstStyle/>
          <a:p>
            <a:pPr>
              <a:defRPr/>
            </a:pPr>
            <a:r>
              <a:rPr lang="uk-UA" sz="2000" i="1" noProof="0" dirty="0" err="1" smtClean="0"/>
              <a:t>Проєкт</a:t>
            </a:r>
            <a:r>
              <a:rPr lang="uk-UA" sz="2000" i="1" noProof="0" dirty="0" smtClean="0"/>
              <a:t> бюджету </a:t>
            </a:r>
          </a:p>
          <a:p>
            <a:pPr>
              <a:defRPr/>
            </a:pPr>
            <a:r>
              <a:rPr lang="uk-UA" sz="2000" i="1" noProof="0" dirty="0" smtClean="0"/>
              <a:t>на 2021 рік </a:t>
            </a:r>
          </a:p>
          <a:p>
            <a:pPr>
              <a:defRPr/>
            </a:pPr>
            <a:r>
              <a:rPr lang="uk-UA" sz="2000" i="1" noProof="0" dirty="0" smtClean="0"/>
              <a:t>Всього 10,2 млн. грн.</a:t>
            </a:r>
            <a:endParaRPr lang="uk-UA" sz="2000" i="1" noProof="0" dirty="0"/>
          </a:p>
        </c:rich>
      </c:tx>
      <c:layout>
        <c:manualLayout>
          <c:xMode val="edge"/>
          <c:yMode val="edge"/>
          <c:x val="0.15817537085104771"/>
          <c:y val="2.037494687064949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696338083373"/>
          <c:y val="0.27119355838249676"/>
          <c:w val="0.7915736959678995"/>
          <c:h val="0.720489735294716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92D050"/>
              </a:solidFill>
            </c:spPr>
          </c:dPt>
          <c:dPt>
            <c:idx val="4"/>
            <c:explosion val="12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chemeClr val="accent6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1.2651829958445489E-2"/>
                  <c:y val="-0.12486470429971046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3,7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2130698747765391"/>
                  <c:y val="3.3516084351441419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0,2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3.6398195438202156E-2"/>
                  <c:y val="6.8946119451215496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0,5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0.12902796830818322"/>
                  <c:y val="3.2135486929284654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0,1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7.9364523882847551E-2"/>
                  <c:y val="9.1972368121984269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4,8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4.3365025816592254E-2"/>
                  <c:y val="-3.458801065378015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0,9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-3.3494328748605202E-3"/>
                  <c:y val="-6.5890014382508355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+mn-lt"/>
                        <a:cs typeface="+mn-cs"/>
                      </a:rPr>
                      <a:t>0,2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/>
                      <a:t>15,6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/>
                      <a:t>1,5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Лист1!$A$2:$A$8</c:f>
              <c:strCache>
                <c:ptCount val="7"/>
                <c:pt idx="0">
                  <c:v>Заробітна плата</c:v>
                </c:pt>
                <c:pt idx="2">
                  <c:v>Поточне утриманя</c:v>
                </c:pt>
                <c:pt idx="3">
                  <c:v>Енергоносії</c:v>
                </c:pt>
                <c:pt idx="4">
                  <c:v>Програма "Турбота"</c:v>
                </c:pt>
                <c:pt idx="5">
                  <c:v>Програма "Соціальне партнерство"</c:v>
                </c:pt>
                <c:pt idx="6">
                  <c:v>дбст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3.7</c:v>
                </c:pt>
                <c:pt idx="2">
                  <c:v>0.5</c:v>
                </c:pt>
                <c:pt idx="3">
                  <c:v>0.1</c:v>
                </c:pt>
                <c:pt idx="4">
                  <c:v>4.8</c:v>
                </c:pt>
                <c:pt idx="5">
                  <c:v>0.9</c:v>
                </c:pt>
                <c:pt idx="6" formatCode="0.0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Заробітна плата</c:v>
                </c:pt>
                <c:pt idx="2">
                  <c:v>Поточне утриманя</c:v>
                </c:pt>
                <c:pt idx="3">
                  <c:v>Енергоносії</c:v>
                </c:pt>
                <c:pt idx="4">
                  <c:v>Програма "Турбота"</c:v>
                </c:pt>
                <c:pt idx="5">
                  <c:v>Програма "Соціальне партнерство"</c:v>
                </c:pt>
                <c:pt idx="6">
                  <c:v>дбст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6">
                  <c:v>0.2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doughnut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Загальний фонд</c:v>
                </c:pt>
                <c:pt idx="1">
                  <c:v>Спеціальний фонд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Загальний фонд</c:v>
                </c:pt>
                <c:pt idx="1">
                  <c:v>Спеціальний фонд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</c:numCache>
            </c:numRef>
          </c:val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4.6762185600455961E-2"/>
          <c:y val="8.6874777908191259E-2"/>
          <c:w val="0.94865631379410964"/>
          <c:h val="0.678079537433948"/>
        </c:manualLayout>
      </c:layout>
      <c:txPr>
        <a:bodyPr/>
        <a:lstStyle/>
        <a:p>
          <a:pPr>
            <a:defRPr sz="18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ln>
      <a:noFill/>
    </a:ln>
  </c:sp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92D050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chemeClr val="accent6">
                  <a:lumMod val="50000"/>
                </a:schemeClr>
              </a:solidFill>
            </c:spPr>
          </c:dPt>
          <c:cat>
            <c:strRef>
              <c:f>Лист1!$A$2:$A$8</c:f>
              <c:strCache>
                <c:ptCount val="7"/>
                <c:pt idx="0">
                  <c:v>Заробітна плата з нарахуваннями</c:v>
                </c:pt>
                <c:pt idx="1">
                  <c:v>Харчування</c:v>
                </c:pt>
                <c:pt idx="2">
                  <c:v>Поточне утримання</c:v>
                </c:pt>
                <c:pt idx="3">
                  <c:v>Еенргоносії</c:v>
                </c:pt>
                <c:pt idx="4">
                  <c:v>Прогрма "Турбота"</c:v>
                </c:pt>
                <c:pt idx="5">
                  <c:v>Програма "Соціальне партнерство"</c:v>
                </c:pt>
                <c:pt idx="6">
                  <c:v>МЦП "Діти. Сім"я. Столиця" (ДБСТ)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"/>
          <c:y val="0"/>
          <c:w val="1"/>
          <c:h val="1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lang="uk-UA" sz="2000" noProof="0"/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Бюджет на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рік </a:t>
            </a:r>
          </a:p>
          <a:p>
            <a:pPr>
              <a:defRPr lang="uk-UA" sz="2000" noProof="0"/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18,3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млн. грн.</a:t>
            </a:r>
          </a:p>
        </c:rich>
      </c:tx>
      <c:layout>
        <c:manualLayout>
          <c:xMode val="edge"/>
          <c:yMode val="edge"/>
          <c:x val="0.2122957313494277"/>
          <c:y val="5.2277349389880365E-2"/>
        </c:manualLayout>
      </c:layout>
    </c:title>
    <c:view3D>
      <c:rotX val="40"/>
      <c:rotY val="50"/>
      <c:rAngAx val="1"/>
    </c:view3D>
    <c:sideWall>
      <c:spPr>
        <a:effectLst>
          <a:innerShdw blurRad="63500" dist="50800" dir="10800000">
            <a:prstClr val="black">
              <a:alpha val="50000"/>
            </a:prstClr>
          </a:innerShdw>
        </a:effectLst>
      </c:spPr>
    </c:sideWall>
    <c:backWall>
      <c:spPr>
        <a:effectLst>
          <a:innerShdw blurRad="63500" dist="50800" dir="10800000">
            <a:prstClr val="black">
              <a:alpha val="50000"/>
            </a:prstClr>
          </a:innerShdw>
        </a:effectLst>
      </c:spPr>
    </c:backWall>
    <c:plotArea>
      <c:layout>
        <c:manualLayout>
          <c:layoutTarget val="inner"/>
          <c:xMode val="edge"/>
          <c:yMode val="edge"/>
          <c:x val="0.15553985470409207"/>
          <c:y val="0.25223595485395817"/>
          <c:w val="0.72035203633822165"/>
          <c:h val="0.592209578335659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dPt>
            <c:idx val="0"/>
            <c:bubble3D val="1"/>
            <c:spPr>
              <a:solidFill>
                <a:srgbClr val="FF5050"/>
              </a:solidFill>
            </c:spPr>
          </c:dPt>
          <c:dPt>
            <c:idx val="1"/>
            <c:bubble3D val="1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2"/>
            <c:bubble3D val="1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chemeClr val="accent4"/>
              </a:solidFill>
            </c:spPr>
          </c:dPt>
          <c:dLbls>
            <c:dLbl>
              <c:idx val="0"/>
              <c:layout>
                <c:manualLayout>
                  <c:x val="8.53157909471738E-2"/>
                  <c:y val="3.7799260497614472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1,9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2019756550030132"/>
                  <c:y val="-0.22113506017205728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11,6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0.11991357491688297"/>
                  <c:y val="-6.407179252338692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0,4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0.24686650134112131"/>
                  <c:y val="-9.625729403718709E-3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4,4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3850150025810632E-2"/>
                  <c:y val="-4.4832082165154198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>
                        <a:latin typeface="Times New Roman" pitchFamily="18" charset="0"/>
                        <a:cs typeface="Times New Roman" pitchFamily="18" charset="0"/>
                      </a:rPr>
                      <a:t>1,0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0.12881072812918237"/>
                  <c:y val="-0.13285784390265665"/>
                </c:manualLayout>
              </c:layout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32,9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1.5295927413046879E-2"/>
                  <c:y val="-0.13225287628520119"/>
                </c:manualLayout>
              </c:layout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17,1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 sz="1800" b="1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7"/>
                </c:manualLayout>
              </c:layout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7,4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2,0</a:t>
                    </a:r>
                  </a:p>
                  <a:p>
                    <a:r>
                      <a:rPr lang="uk-UA" sz="1800" b="1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1800" b="1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МЦП "Діти. Сім"я. Столиця" (ДБСТ)</c:v>
                </c:pt>
                <c:pt idx="1">
                  <c:v>Грошова компенсація</c:v>
                </c:pt>
                <c:pt idx="2">
                  <c:v>придбання обляднання</c:v>
                </c:pt>
                <c:pt idx="3">
                  <c:v>капітальний ремонт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1.9000000000000001</c:v>
                </c:pt>
                <c:pt idx="1">
                  <c:v>11.6</c:v>
                </c:pt>
                <c:pt idx="2">
                  <c:v>0.4</c:v>
                </c:pt>
                <c:pt idx="3">
                  <c:v>4.4000000000000004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  <a:effectLst>
      <a:glow rad="101600">
        <a:schemeClr val="accent5">
          <a:satMod val="175000"/>
          <a:alpha val="40000"/>
        </a:schemeClr>
      </a:glow>
      <a:outerShdw blurRad="50800" dist="50800" dir="5400000" algn="ctr" rotWithShape="0">
        <a:srgbClr val="FFFF00"/>
      </a:outerShdw>
    </a:effectLst>
  </c:sp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бюджету </a:t>
            </a:r>
            <a:endParaRPr lang="uk-UA" sz="2000" i="1" noProof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на 2021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рік </a:t>
            </a:r>
          </a:p>
          <a:p>
            <a:pPr>
              <a:defRPr lang="uk-UA" sz="2000" noProof="0">
                <a:latin typeface="Times New Roman" pitchFamily="18" charset="0"/>
                <a:cs typeface="Times New Roman" pitchFamily="18" charset="0"/>
              </a:defRPr>
            </a:pP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0,6 </a:t>
            </a:r>
            <a:r>
              <a:rPr lang="uk-UA" sz="2000" i="1" noProof="0" dirty="0">
                <a:latin typeface="Times New Roman" pitchFamily="18" charset="0"/>
                <a:cs typeface="Times New Roman" pitchFamily="18" charset="0"/>
              </a:rPr>
              <a:t>млн. грн.</a:t>
            </a:r>
          </a:p>
        </c:rich>
      </c:tx>
      <c:layout>
        <c:manualLayout>
          <c:xMode val="edge"/>
          <c:yMode val="edge"/>
          <c:x val="0.15456301147558871"/>
          <c:y val="2.6923112815775913E-3"/>
        </c:manualLayout>
      </c:layout>
    </c:title>
    <c:view3D>
      <c:rotX val="40"/>
      <c:perspective val="30"/>
    </c:view3D>
    <c:plotArea>
      <c:layout>
        <c:manualLayout>
          <c:layoutTarget val="inner"/>
          <c:xMode val="edge"/>
          <c:yMode val="edge"/>
          <c:x val="0.12217949299657969"/>
          <c:y val="0.18404467276986144"/>
          <c:w val="0.72414130989881764"/>
          <c:h val="0.658919389307278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6699FF"/>
            </a:solidFill>
          </c:spPr>
          <c:cat>
            <c:strRef>
              <c:f>Лист1!$A$2:$A$6</c:f>
              <c:strCache>
                <c:ptCount val="5"/>
                <c:pt idx="0">
                  <c:v>Придбання обладнання</c:v>
                </c:pt>
                <c:pt idx="1">
                  <c:v>Грошова компенсація</c:v>
                </c:pt>
                <c:pt idx="2">
                  <c:v>громадський бюджет</c:v>
                </c:pt>
                <c:pt idx="3">
                  <c:v>Капітальний ремонт</c:v>
                </c:pt>
                <c:pt idx="4">
                  <c:v>турбота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0.60000000000000031</c:v>
                </c:pt>
              </c:numCache>
            </c:numRef>
          </c:val>
        </c:ser>
      </c:pie3DChart>
    </c:plotArea>
    <c:plotVisOnly val="1"/>
    <c:dispBlanksAs val="zero"/>
  </c:chart>
  <c:externalData r:id="rId1"/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5050"/>
              </a:solidFill>
            </c:spPr>
          </c:dPt>
          <c:dPt>
            <c:idx val="1"/>
            <c:spPr>
              <a:solidFill>
                <a:schemeClr val="accent3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cat>
            <c:strRef>
              <c:f>Лист1!$A$2:$A$5</c:f>
              <c:strCache>
                <c:ptCount val="4"/>
                <c:pt idx="0">
                  <c:v>МЦП "Діти. Сім"я. Столиця" (ДБСТ)</c:v>
                </c:pt>
                <c:pt idx="1">
                  <c:v>Грошова компенсація</c:v>
                </c:pt>
                <c:pt idx="2">
                  <c:v>Придбання обладнання</c:v>
                </c:pt>
                <c:pt idx="3">
                  <c:v>Капітальний ремонт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0"/>
          <c:w val="1"/>
          <c:h val="1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ln>
      <a:noFill/>
    </a:ln>
  </c:sp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title>
      <c:tx>
        <c:rich>
          <a:bodyPr/>
          <a:lstStyle/>
          <a:p>
            <a:pPr>
              <a:defRPr sz="2200"/>
            </a:pPr>
            <a:r>
              <a:rPr lang="uk-UA" sz="2000" i="1" dirty="0"/>
              <a:t>Бюджет на </a:t>
            </a:r>
            <a:r>
              <a:rPr lang="uk-UA" sz="2000" i="1" dirty="0" smtClean="0"/>
              <a:t>2020 </a:t>
            </a:r>
            <a:r>
              <a:rPr lang="uk-UA" sz="2000" i="1" dirty="0"/>
              <a:t>рік </a:t>
            </a:r>
          </a:p>
          <a:p>
            <a:pPr>
              <a:defRPr sz="2200"/>
            </a:pPr>
            <a:r>
              <a:rPr lang="uk-UA" sz="2000" i="1" dirty="0"/>
              <a:t>Всього </a:t>
            </a:r>
            <a:r>
              <a:rPr lang="uk-UA" sz="2000" i="1" dirty="0" smtClean="0"/>
              <a:t>16,5 </a:t>
            </a:r>
            <a:r>
              <a:rPr lang="uk-UA" sz="2000" i="1" dirty="0"/>
              <a:t>млн. грн.</a:t>
            </a:r>
          </a:p>
        </c:rich>
      </c:tx>
      <c:layout>
        <c:manualLayout>
          <c:xMode val="edge"/>
          <c:yMode val="edge"/>
          <c:x val="0.18446077844997191"/>
          <c:y val="1.973136097759234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0147286012791799E-2"/>
          <c:y val="0.27968602881261789"/>
          <c:w val="0.8794152717665259"/>
          <c:h val="0.719192820444200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explosion val="18"/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1.2674690577207444E-3"/>
                  <c:y val="-0.47164293611488911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13,1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1.7279828153592816E-2"/>
                  <c:y val="-6.4568073505525375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0,8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5.2818846094133771E-3"/>
                  <c:y val="-7.1033500770880706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1,2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8.4141875090669921E-2"/>
                  <c:y val="-6.7436466807434106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1,4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5463836887938681E-2"/>
                  <c:y val="-5.4708621948574628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3,1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8.0544402148411062E-3"/>
                  <c:y val="-6.6023983844124834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0,4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1.5295927413046879E-2"/>
                  <c:y val="-0.13225287628520119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17,1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/>
                  </a:p>
                  <a:p>
                    <a:endParaRPr lang="en-US"/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69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7,4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/>
                      <a:t>2,0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Заробітна плата з нарахуваннями</c:v>
                </c:pt>
                <c:pt idx="1">
                  <c:v>Потчне утримання</c:v>
                </c:pt>
                <c:pt idx="2">
                  <c:v>Енергоносії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13.1</c:v>
                </c:pt>
                <c:pt idx="1">
                  <c:v>0.8</c:v>
                </c:pt>
                <c:pt idx="2">
                  <c:v>1.2</c:v>
                </c:pt>
                <c:pt idx="3">
                  <c:v>1.4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title>
      <c:tx>
        <c:rich>
          <a:bodyPr/>
          <a:lstStyle/>
          <a:p>
            <a:pPr>
              <a:defRPr/>
            </a:pPr>
            <a:r>
              <a:rPr lang="uk-UA" sz="2000" i="1" dirty="0" err="1" smtClean="0"/>
              <a:t>Проєкт</a:t>
            </a:r>
            <a:r>
              <a:rPr lang="uk-UA" sz="2000" i="1" dirty="0" smtClean="0"/>
              <a:t> бюджету </a:t>
            </a:r>
          </a:p>
          <a:p>
            <a:pPr>
              <a:defRPr/>
            </a:pPr>
            <a:r>
              <a:rPr lang="uk-UA" sz="2000" i="1" dirty="0" smtClean="0"/>
              <a:t>на 2021 </a:t>
            </a:r>
            <a:r>
              <a:rPr lang="uk-UA" sz="2000" i="1" dirty="0"/>
              <a:t>рік </a:t>
            </a:r>
          </a:p>
          <a:p>
            <a:pPr>
              <a:defRPr/>
            </a:pPr>
            <a:r>
              <a:rPr lang="uk-UA" sz="2000" i="1" dirty="0"/>
              <a:t>Всього </a:t>
            </a:r>
            <a:r>
              <a:rPr lang="uk-UA" sz="2000" i="1" dirty="0" smtClean="0"/>
              <a:t>20,1 </a:t>
            </a:r>
            <a:r>
              <a:rPr lang="uk-UA" sz="2000" i="1" dirty="0"/>
              <a:t>млн. грн.</a:t>
            </a:r>
          </a:p>
        </c:rich>
      </c:tx>
      <c:layout>
        <c:manualLayout>
          <c:xMode val="edge"/>
          <c:yMode val="edge"/>
          <c:x val="0.13341358940620243"/>
          <c:y val="1.3851609087600688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629898186772678"/>
          <c:y val="0.2046669839581175"/>
          <c:w val="0.7915736959678995"/>
          <c:h val="0.720489735294716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1.2134298272628014E-2"/>
                  <c:y val="-0.43135962302976566"/>
                </c:manualLayout>
              </c:layout>
              <c:tx>
                <c:rich>
                  <a:bodyPr/>
                  <a:lstStyle/>
                  <a:p>
                    <a:pPr>
                      <a:defRPr sz="1800"/>
                    </a:pPr>
                    <a:r>
                      <a:rPr lang="uk-UA" sz="1800" dirty="0" smtClean="0">
                        <a:latin typeface="Times New Roman" pitchFamily="18" charset="0"/>
                        <a:cs typeface="Times New Roman" pitchFamily="18" charset="0"/>
                      </a:rPr>
                      <a:t>18,1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1.795123043758224E-2"/>
                  <c:y val="-5.8479468210196263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0,7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4.2799350485735882E-2"/>
                  <c:y val="-7.3847033441585733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1,1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6.5891169032354452E-2"/>
                  <c:y val="-5.7788528164282323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0,2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5.2187335143901534E-3"/>
                  <c:y val="-4.3619741330783272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4,0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2.0951785493314892E-3"/>
                  <c:y val="-5.8693293183313434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0,4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1000">
                        <a:latin typeface="+mn-lt"/>
                        <a:cs typeface="+mn-cs"/>
                      </a:rPr>
                      <a:t>18934,4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/>
                      <a:t>15,6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/>
                      <a:t>1,5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Заробітна плата</c:v>
                </c:pt>
                <c:pt idx="1">
                  <c:v>Поточне утримання</c:v>
                </c:pt>
                <c:pt idx="2">
                  <c:v>Енергоносії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13.1</c:v>
                </c:pt>
                <c:pt idx="1">
                  <c:v>0.8</c:v>
                </c:pt>
                <c:pt idx="2">
                  <c:v>1.2</c:v>
                </c:pt>
                <c:pt idx="3">
                  <c:v>1.4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cat>
            <c:strRef>
              <c:f>Лист1!$A$2:$A$5</c:f>
              <c:strCache>
                <c:ptCount val="4"/>
                <c:pt idx="0">
                  <c:v>Заробітна плата з нарахуваннями</c:v>
                </c:pt>
                <c:pt idx="1">
                  <c:v>Поточне утримання</c:v>
                </c:pt>
                <c:pt idx="2">
                  <c:v>Еенргоносії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2.1136283847553231E-2"/>
          <c:y val="0.14704773745387359"/>
          <c:w val="0.93062390638671555"/>
          <c:h val="0.8529522625461336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uk-UA" sz="2000" i="1" noProof="0" dirty="0" smtClean="0"/>
              <a:t>Бюджет на 2020 рік </a:t>
            </a:r>
          </a:p>
          <a:p>
            <a:pPr>
              <a:defRPr/>
            </a:pPr>
            <a:r>
              <a:rPr lang="uk-UA" sz="2000" i="1" noProof="0" dirty="0" smtClean="0"/>
              <a:t>Всього 32,7 млн. грн.</a:t>
            </a:r>
            <a:endParaRPr lang="uk-UA" sz="2000" i="1" noProof="0" dirty="0"/>
          </a:p>
        </c:rich>
      </c:tx>
      <c:layout>
        <c:manualLayout>
          <c:xMode val="edge"/>
          <c:yMode val="edge"/>
          <c:x val="0.15449975987785469"/>
          <c:y val="1.7215661958850936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3752495439833796E-2"/>
          <c:y val="0.21556993821077924"/>
          <c:w val="0.8794152717665259"/>
          <c:h val="0.719192820444200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explosion val="23"/>
          <c:dLbls>
            <c:dLbl>
              <c:idx val="0"/>
              <c:layout>
                <c:manualLayout>
                  <c:x val="-8.3674762623643192E-2"/>
                  <c:y val="-0.4392923084972458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 smtClean="0"/>
                      <a:t>23,9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3.1670819451832754E-3"/>
                  <c:y val="-7.1583796840456834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 smtClean="0">
                        <a:latin typeface="+mn-lt"/>
                        <a:cs typeface="+mn-cs"/>
                      </a:rPr>
                      <a:t>4,7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2.4927747998802621E-2"/>
                  <c:y val="-7.3390246913637533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 smtClean="0"/>
                      <a:t>1,6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3.7895151686131411E-2"/>
                  <c:y val="-4.2894469077622822E-2"/>
                </c:manualLayout>
              </c:layout>
              <c:tx>
                <c:rich>
                  <a:bodyPr/>
                  <a:lstStyle/>
                  <a:p>
                    <a:r>
                      <a:rPr lang="uk-UA" sz="1600" dirty="0" smtClean="0"/>
                      <a:t>2,5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5463836887938681E-2"/>
                  <c:y val="-5.4708621948574628E-2"/>
                </c:manualLayout>
              </c:layout>
              <c:tx>
                <c:rich>
                  <a:bodyPr/>
                  <a:lstStyle/>
                  <a:p>
                    <a:r>
                      <a:rPr lang="uk-UA" sz="1600"/>
                      <a:t>3,1</a:t>
                    </a:r>
                    <a:endParaRPr lang="en-US" sz="16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8.0544402148411062E-3"/>
                  <c:y val="-6.6023983844124834E-2"/>
                </c:manualLayout>
              </c:layout>
              <c:tx>
                <c:rich>
                  <a:bodyPr/>
                  <a:lstStyle/>
                  <a:p>
                    <a:r>
                      <a:rPr lang="uk-UA" sz="1600"/>
                      <a:t>0,4</a:t>
                    </a:r>
                    <a:endParaRPr lang="en-US" sz="16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1.5295927413046879E-2"/>
                  <c:y val="-0.13225287628520119"/>
                </c:manualLayout>
              </c:layout>
              <c:tx>
                <c:rich>
                  <a:bodyPr/>
                  <a:lstStyle/>
                  <a:p>
                    <a:r>
                      <a:rPr lang="uk-UA" sz="1600"/>
                      <a:t>17,1</a:t>
                    </a:r>
                    <a:endParaRPr lang="en-US" sz="16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 sz="1600"/>
                  </a:p>
                  <a:p>
                    <a:endParaRPr lang="en-US" sz="1600"/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69"/>
                </c:manualLayout>
              </c:layout>
              <c:tx>
                <c:rich>
                  <a:bodyPr/>
                  <a:lstStyle/>
                  <a:p>
                    <a:r>
                      <a:rPr lang="uk-UA" sz="1600"/>
                      <a:t>7,4</a:t>
                    </a:r>
                    <a:endParaRPr lang="en-US" sz="16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600"/>
                      <a:t>2,0</a:t>
                    </a:r>
                  </a:p>
                  <a:p>
                    <a:r>
                      <a:rPr lang="uk-UA" sz="1600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16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Заробітна плата з нарахуваннями</c:v>
                </c:pt>
                <c:pt idx="1">
                  <c:v>Потчне утримання</c:v>
                </c:pt>
                <c:pt idx="2">
                  <c:v>Енергоносії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23.9</c:v>
                </c:pt>
                <c:pt idx="1">
                  <c:v>4.7</c:v>
                </c:pt>
                <c:pt idx="2">
                  <c:v>1.6</c:v>
                </c:pt>
                <c:pt idx="3">
                  <c:v>2.5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uk-UA" sz="2000" i="1" noProof="0" dirty="0" err="1" smtClean="0"/>
              <a:t>Проєкт</a:t>
            </a:r>
            <a:r>
              <a:rPr lang="uk-UA" sz="2000" i="1" noProof="0" dirty="0" smtClean="0"/>
              <a:t> бюджету </a:t>
            </a:r>
          </a:p>
          <a:p>
            <a:pPr>
              <a:defRPr/>
            </a:pPr>
            <a:r>
              <a:rPr lang="uk-UA" sz="2000" i="1" noProof="0" dirty="0" smtClean="0"/>
              <a:t>на 2021 рік </a:t>
            </a:r>
          </a:p>
          <a:p>
            <a:pPr>
              <a:defRPr/>
            </a:pPr>
            <a:r>
              <a:rPr lang="uk-UA" sz="2000" i="1" noProof="0" dirty="0" smtClean="0"/>
              <a:t>Всього 33,6 млн. грн.</a:t>
            </a:r>
            <a:endParaRPr lang="uk-UA" sz="2000" i="1" noProof="0" dirty="0"/>
          </a:p>
        </c:rich>
      </c:tx>
      <c:layout>
        <c:manualLayout>
          <c:xMode val="edge"/>
          <c:yMode val="edge"/>
          <c:x val="0.13242589015287351"/>
          <c:y val="2.9212537387687782E-4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037309741780749"/>
          <c:y val="0.22958667816503958"/>
          <c:w val="0.7915736959678995"/>
          <c:h val="0.720489735294716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Lbls>
            <c:dLbl>
              <c:idx val="0"/>
              <c:layout>
                <c:manualLayout>
                  <c:x val="1.156895437950339E-2"/>
                  <c:y val="-0.42571318290903631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27,8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8.1160509035029596E-2"/>
                  <c:y val="-4.1813169186257562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2,7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2.5677277266067566E-2"/>
                  <c:y val="-2.8036922077105501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1,1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4.0870716176575797E-2"/>
                  <c:y val="-4.3489505286941468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2,0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5.2187335143901534E-3"/>
                  <c:y val="-4.3619741330783272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4,0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2.0951785493314892E-3"/>
                  <c:y val="-5.8693293183313434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0,4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1800">
                        <a:latin typeface="+mn-lt"/>
                        <a:cs typeface="+mn-cs"/>
                      </a:rPr>
                      <a:t>18934,4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 sz="1800"/>
                      <a:t>15,6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/>
                      <a:t>1,5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Заробітна плата</c:v>
                </c:pt>
                <c:pt idx="1">
                  <c:v>Поточне утримання</c:v>
                </c:pt>
                <c:pt idx="2">
                  <c:v>Енергоносії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27.8</c:v>
                </c:pt>
                <c:pt idx="1">
                  <c:v>2.7</c:v>
                </c:pt>
                <c:pt idx="2">
                  <c:v>1.1000000000000001</c:v>
                </c:pt>
                <c:pt idx="3">
                  <c:v>2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Заробітна плата з нарахуваннями</c:v>
                </c:pt>
                <c:pt idx="1">
                  <c:v>Поточне утримання</c:v>
                </c:pt>
                <c:pt idx="2">
                  <c:v>Енергоносії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"/>
          <c:y val="0.14704773745387267"/>
          <c:w val="0.97501683163953756"/>
          <c:h val="0.8529522625461336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uk-UA" sz="2000" i="1" noProof="0" dirty="0" err="1" smtClean="0">
                <a:latin typeface="Times New Roman" pitchFamily="18" charset="0"/>
                <a:cs typeface="Times New Roman" pitchFamily="18" charset="0"/>
              </a:rPr>
              <a:t>Проєкт</a:t>
            </a: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 бюджету </a:t>
            </a:r>
          </a:p>
          <a:p>
            <a:pPr>
              <a:defRPr/>
            </a:pPr>
            <a:r>
              <a:rPr lang="uk-UA" sz="2000" i="1" noProof="0" dirty="0" smtClean="0">
                <a:latin typeface="Times New Roman" pitchFamily="18" charset="0"/>
                <a:cs typeface="Times New Roman" pitchFamily="18" charset="0"/>
              </a:rPr>
              <a:t>на 2021 рік</a:t>
            </a:r>
            <a:r>
              <a:rPr lang="uk-UA" sz="2000" i="1" baseline="0" noProof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uk-UA" sz="2000" i="1" baseline="0" noProof="0" dirty="0" smtClean="0">
                <a:latin typeface="Times New Roman" pitchFamily="18" charset="0"/>
                <a:cs typeface="Times New Roman" pitchFamily="18" charset="0"/>
              </a:rPr>
              <a:t>2682,6 млн. грн.</a:t>
            </a:r>
            <a:endParaRPr lang="uk-UA" sz="2000" i="1" noProof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413248670687895"/>
          <c:y val="1.7486216409597868E-2"/>
        </c:manualLayout>
      </c:layout>
    </c:title>
    <c:view3D>
      <c:rotX val="50"/>
      <c:perspective val="30"/>
    </c:view3D>
    <c:plotArea>
      <c:layout>
        <c:manualLayout>
          <c:layoutTarget val="inner"/>
          <c:xMode val="edge"/>
          <c:yMode val="edge"/>
          <c:x val="4.2179932248943432E-2"/>
          <c:y val="0.11532851193054282"/>
          <c:w val="0.92369225444060465"/>
          <c:h val="0.876501713538535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21030521698408539"/>
                  <c:y val="-0.14330587774178513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2311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86,2%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delete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Загальний фонд</c:v>
                </c:pt>
                <c:pt idx="1">
                  <c:v>Спеціальний фонд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.0">
                  <c:v>1923.1</c:v>
                </c:pt>
                <c:pt idx="1">
                  <c:v>532.29999999999995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</c:sp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title>
      <c:tx>
        <c:rich>
          <a:bodyPr/>
          <a:lstStyle/>
          <a:p>
            <a:pPr>
              <a:defRPr/>
            </a:pPr>
            <a:r>
              <a:rPr lang="uk-UA" sz="2000" i="1" noProof="0" dirty="0" smtClean="0"/>
              <a:t>Бюджет на 2020 рік </a:t>
            </a:r>
          </a:p>
          <a:p>
            <a:pPr>
              <a:defRPr/>
            </a:pPr>
            <a:r>
              <a:rPr lang="uk-UA" sz="2000" i="1" noProof="0" dirty="0" smtClean="0"/>
              <a:t>Всього 22,4 млн. грн.</a:t>
            </a:r>
            <a:endParaRPr lang="uk-UA" sz="2000" i="1" noProof="0" dirty="0"/>
          </a:p>
        </c:rich>
      </c:tx>
      <c:layout>
        <c:manualLayout>
          <c:xMode val="edge"/>
          <c:yMode val="edge"/>
          <c:x val="0.22493268819550324"/>
          <c:y val="1.861263085202578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5.3669847560445676E-2"/>
          <c:y val="0.27968609187010163"/>
          <c:w val="0.8794152717665259"/>
          <c:h val="0.719192820444200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0.22158809519901992"/>
                  <c:y val="-0.52594545239327917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17,2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14612598723175438"/>
                  <c:y val="-1.8759979823014241E-3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4,5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4.1149257953122603E-2"/>
                  <c:y val="-7.3150414320748924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0,6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0.10538726129530208"/>
                  <c:y val="-2.2713843877871304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0,1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uk-UA"/>
                      <a:t>9,1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0.12881072812918237"/>
                  <c:y val="-0.13285784390265665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32,9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1.5295927413046879E-2"/>
                  <c:y val="-0.13225287628520119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17,1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/>
                  </a:p>
                  <a:p>
                    <a:endParaRPr lang="en-US"/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58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7,4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/>
                      <a:t>2,0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3"/>
                <c:pt idx="0">
                  <c:v>Заробітна плата з нарахуваннями</c:v>
                </c:pt>
                <c:pt idx="1">
                  <c:v>Поточне утримання</c:v>
                </c:pt>
                <c:pt idx="2">
                  <c:v>Енергоносії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17.2</c:v>
                </c:pt>
                <c:pt idx="1">
                  <c:v>4.5</c:v>
                </c:pt>
                <c:pt idx="2">
                  <c:v>0.60000000000000031</c:v>
                </c:pt>
                <c:pt idx="3">
                  <c:v>0.1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title>
      <c:tx>
        <c:rich>
          <a:bodyPr/>
          <a:lstStyle/>
          <a:p>
            <a:pPr>
              <a:defRPr lang="uk-UA" sz="2200" noProof="0"/>
            </a:pPr>
            <a:r>
              <a:rPr lang="uk-UA" sz="2000" i="1" noProof="0" dirty="0" err="1" smtClean="0"/>
              <a:t>Проєкт</a:t>
            </a:r>
            <a:r>
              <a:rPr lang="uk-UA" sz="2000" i="1" noProof="0" dirty="0" smtClean="0"/>
              <a:t> </a:t>
            </a:r>
            <a:r>
              <a:rPr lang="uk-UA" sz="2000" i="1" noProof="0" dirty="0"/>
              <a:t>бюджету </a:t>
            </a:r>
            <a:endParaRPr lang="uk-UA" sz="2000" i="1" noProof="0" dirty="0" smtClean="0"/>
          </a:p>
          <a:p>
            <a:pPr>
              <a:defRPr lang="uk-UA" sz="2200" noProof="0"/>
            </a:pPr>
            <a:r>
              <a:rPr lang="uk-UA" sz="2000" i="1" noProof="0" dirty="0" smtClean="0"/>
              <a:t>на 2021 </a:t>
            </a:r>
            <a:r>
              <a:rPr lang="uk-UA" sz="2000" i="1" noProof="0" dirty="0"/>
              <a:t>рік </a:t>
            </a:r>
          </a:p>
          <a:p>
            <a:pPr>
              <a:defRPr lang="uk-UA" sz="2200" noProof="0"/>
            </a:pPr>
            <a:r>
              <a:rPr lang="uk-UA" sz="2000" i="1" noProof="0" dirty="0"/>
              <a:t>Всього </a:t>
            </a:r>
            <a:r>
              <a:rPr lang="uk-UA" sz="2000" i="1" noProof="0" dirty="0" smtClean="0"/>
              <a:t>28,2 </a:t>
            </a:r>
            <a:r>
              <a:rPr lang="uk-UA" sz="2000" i="1" noProof="0" dirty="0"/>
              <a:t>млн. грн.</a:t>
            </a:r>
          </a:p>
        </c:rich>
      </c:tx>
      <c:layout>
        <c:manualLayout>
          <c:xMode val="edge"/>
          <c:yMode val="edge"/>
          <c:x val="0.14230250639173692"/>
          <c:y val="4.5487318750847973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8526220345369134E-2"/>
          <c:y val="0.26087753339636138"/>
          <c:w val="0.78758707076472256"/>
          <c:h val="0.720263079119709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5"/>
          <c:dPt>
            <c:idx val="0"/>
            <c:explosion val="21"/>
          </c:dPt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5.3826056250897474E-2"/>
                  <c:y val="-0.41662032919346975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22,8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6.6835984101711501E-2"/>
                  <c:y val="-5.3508259986604842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4,9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4.2769547968055321E-2"/>
                  <c:y val="-5.6772413733694856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0,4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8.8025799949245476E-2"/>
                  <c:y val="-4.2455965043383503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0,1</a:t>
                    </a:r>
                    <a:endParaRPr lang="en-US" sz="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uk-UA"/>
                      <a:t>10146,5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0.16338533891442317"/>
                  <c:y val="-7.5919936353564893E-2"/>
                </c:manualLayout>
              </c:layout>
              <c:tx>
                <c:rich>
                  <a:bodyPr/>
                  <a:lstStyle/>
                  <a:p>
                    <a:r>
                      <a:rPr lang="uk-UA"/>
                      <a:t>32920,5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1000">
                        <a:latin typeface="+mn-lt"/>
                        <a:cs typeface="+mn-cs"/>
                      </a:rPr>
                      <a:t>18934,4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/>
                      <a:t>15,6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/>
                      <a:t>1,5</a:t>
                    </a:r>
                  </a:p>
                  <a:p>
                    <a:r>
                      <a:rPr lang="uk-UA" sz="8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Заробітна плата</c:v>
                </c:pt>
                <c:pt idx="1">
                  <c:v>Поточне утримання</c:v>
                </c:pt>
                <c:pt idx="2">
                  <c:v>Енергоносії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22.8</c:v>
                </c:pt>
                <c:pt idx="1">
                  <c:v>4.9000000000000004</c:v>
                </c:pt>
                <c:pt idx="2">
                  <c:v>0.4</c:v>
                </c:pt>
                <c:pt idx="3">
                  <c:v>0.1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cat>
            <c:strRef>
              <c:f>Лист1!$A$2:$A$5</c:f>
              <c:strCache>
                <c:ptCount val="4"/>
                <c:pt idx="0">
                  <c:v>Заробітна плата з нарахуваннями</c:v>
                </c:pt>
                <c:pt idx="1">
                  <c:v>Поточне утримання</c:v>
                </c:pt>
                <c:pt idx="2">
                  <c:v>Енергоносії</c:v>
                </c:pt>
                <c:pt idx="3">
                  <c:v>Громадський бюджет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"/>
          <c:y val="0.38638668926472014"/>
          <c:w val="0.97548442781691458"/>
          <c:h val="0.6009708256971616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1.00750923100373E-2"/>
          <c:y val="0.15564825443041638"/>
          <c:w val="0.94238002444142488"/>
          <c:h val="0.840865894590806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21216445940763801"/>
                  <c:y val="-0.15338521981765074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uk-UA" sz="2000" b="1" dirty="0" smtClean="0"/>
                      <a:t>57,4 </a:t>
                    </a:r>
                  </a:p>
                  <a:p>
                    <a:pPr>
                      <a:defRPr sz="2000" b="1"/>
                    </a:pPr>
                    <a:r>
                      <a:rPr lang="uk-UA" sz="2000" b="1" dirty="0" smtClean="0"/>
                      <a:t>млн. грн.</a:t>
                    </a:r>
                    <a:endParaRPr lang="en-US" sz="20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0.19929706488045948"/>
                  <c:y val="9.0660121752817568E-2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uk-UA" sz="2000" b="1" dirty="0" smtClean="0"/>
                      <a:t>69,1 млн. грн.</a:t>
                    </a:r>
                    <a:endParaRPr lang="en-US" sz="20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3.1682701604318471E-2"/>
                  <c:y val="2.6433177487238915E-2"/>
                </c:manualLayout>
              </c:layout>
              <c:tx>
                <c:rich>
                  <a:bodyPr/>
                  <a:lstStyle/>
                  <a:p>
                    <a:r>
                      <a:rPr lang="uk-UA" sz="2000" b="1" dirty="0" smtClean="0"/>
                      <a:t>3,5 </a:t>
                    </a:r>
                  </a:p>
                  <a:p>
                    <a:r>
                      <a:rPr lang="uk-UA" sz="2000" b="1" dirty="0" smtClean="0"/>
                      <a:t>млн. грн.</a:t>
                    </a:r>
                    <a:endParaRPr lang="en-US" sz="20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5.2193847977439834E-3"/>
                  <c:y val="-5.2232666653102514E-2"/>
                </c:manualLayout>
              </c:layout>
              <c:tx>
                <c:rich>
                  <a:bodyPr/>
                  <a:lstStyle/>
                  <a:p>
                    <a:r>
                      <a:rPr lang="uk-UA" sz="2000"/>
                      <a:t>0,8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5.2187335143901534E-3"/>
                  <c:y val="-4.3619741330783272E-2"/>
                </c:manualLayout>
              </c:layout>
              <c:tx>
                <c:rich>
                  <a:bodyPr/>
                  <a:lstStyle/>
                  <a:p>
                    <a:r>
                      <a:rPr lang="uk-UA" sz="2000"/>
                      <a:t>4,0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2.0951785493314892E-3"/>
                  <c:y val="-5.8693293183313434E-2"/>
                </c:manualLayout>
              </c:layout>
              <c:tx>
                <c:rich>
                  <a:bodyPr/>
                  <a:lstStyle/>
                  <a:p>
                    <a:r>
                      <a:rPr lang="uk-UA" sz="2000"/>
                      <a:t>0,4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2000">
                        <a:latin typeface="+mn-lt"/>
                        <a:cs typeface="+mn-cs"/>
                      </a:rPr>
                      <a:t>18934,4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 sz="2000"/>
                      <a:t>15,6</a:t>
                    </a:r>
                  </a:p>
                  <a:p>
                    <a:r>
                      <a:rPr lang="uk-UA" sz="20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2000"/>
                      <a:t>1,5</a:t>
                    </a:r>
                  </a:p>
                  <a:p>
                    <a:r>
                      <a:rPr lang="uk-UA" sz="20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Уточнений бюджет на 2019 рік</c:v>
                </c:pt>
                <c:pt idx="1">
                  <c:v>Граничний обсяг на 2020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57.4</c:v>
                </c:pt>
                <c:pt idx="1">
                  <c:v>69.099999999999994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Уточнений бюджет на 2019 рік</c:v>
                </c:pt>
                <c:pt idx="1">
                  <c:v>Граничний обсяг на 2020 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38.1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Уточнений бюджет на 2019 рік</c:v>
                </c:pt>
                <c:pt idx="1">
                  <c:v>Граничний обсяг на 2020 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1">
                  <c:v>19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Уточнений бюджет на 2020 рік - 57,4 млн. грн.</c:v>
                </c:pt>
                <c:pt idx="1">
                  <c:v>Проєкт бюджету на 2021 рік - 69,1 млн. грн.                                                                            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8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 b="1"/>
            </a:pPr>
            <a:endParaRPr lang="ru-RU"/>
          </a:p>
        </c:txPr>
      </c:legendEntry>
      <c:layout>
        <c:manualLayout>
          <c:xMode val="edge"/>
          <c:yMode val="edge"/>
          <c:x val="2.3129727363792773E-2"/>
          <c:y val="0"/>
          <c:w val="0.71606375600697125"/>
          <c:h val="1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1.00750923100373E-2"/>
          <c:y val="0.15564825443041647"/>
          <c:w val="0.94238002444142488"/>
          <c:h val="0.840865894590806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8115692449526896"/>
                  <c:y val="1.2539544780089028E-2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uk-UA" sz="1200" b="1" dirty="0" smtClean="0"/>
                      <a:t>40,0 млн. грн. загальний фонд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0.40845061940195987"/>
                  <c:y val="-0.47822478543943336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uk-UA" sz="1200" b="1" dirty="0" smtClean="0"/>
                      <a:t>58,9 млн. грн. загальний фонд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0.43942592601032482"/>
                  <c:y val="-0.17504689381001717"/>
                </c:manualLayout>
              </c:layout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uk-UA" sz="1200" b="1" dirty="0" smtClean="0"/>
                      <a:t>10,2 млн. грн. спеціальний фонд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5.2187335143901534E-3"/>
                  <c:y val="-4.3619741330783272E-2"/>
                </c:manualLayout>
              </c:layout>
              <c:tx>
                <c:rich>
                  <a:bodyPr/>
                  <a:lstStyle/>
                  <a:p>
                    <a:r>
                      <a:rPr lang="uk-UA" sz="2000"/>
                      <a:t>4,0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2.0951785493314892E-3"/>
                  <c:y val="-5.8693293183313434E-2"/>
                </c:manualLayout>
              </c:layout>
              <c:tx>
                <c:rich>
                  <a:bodyPr/>
                  <a:lstStyle/>
                  <a:p>
                    <a:r>
                      <a:rPr lang="uk-UA" sz="2000"/>
                      <a:t>0,4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2000">
                        <a:latin typeface="+mn-lt"/>
                        <a:cs typeface="+mn-cs"/>
                      </a:rPr>
                      <a:t>18934,4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 sz="2000"/>
                      <a:t>15,6</a:t>
                    </a:r>
                  </a:p>
                  <a:p>
                    <a:r>
                      <a:rPr lang="uk-UA" sz="20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2000"/>
                      <a:t>1,5</a:t>
                    </a:r>
                  </a:p>
                  <a:p>
                    <a:r>
                      <a:rPr lang="uk-UA" sz="20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Уточнений бюджет на 2019 рік</c:v>
                </c:pt>
                <c:pt idx="1">
                  <c:v>Уточнений бюджет на 2019 рік</c:v>
                </c:pt>
                <c:pt idx="2">
                  <c:v>Проєкт загальний</c:v>
                </c:pt>
                <c:pt idx="3">
                  <c:v>Проєкт спеціальний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17.399999999999999</c:v>
                </c:pt>
                <c:pt idx="2">
                  <c:v>58.9</c:v>
                </c:pt>
                <c:pt idx="3">
                  <c:v>10.200000000000001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Уточнений бюджет на 2020 рік - 57,4 млн. грн.</c:v>
                </c:pt>
                <c:pt idx="1">
                  <c:v>Проєкт бюджету на 2021 рік - 69,1 млн. грн.                                                                            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/>
            </a:pPr>
            <a:endParaRPr lang="ru-RU"/>
          </a:p>
        </c:txPr>
      </c:legendEntry>
      <c:layout>
        <c:manualLayout>
          <c:xMode val="edge"/>
          <c:yMode val="edge"/>
          <c:x val="2.3129727363792773E-2"/>
          <c:y val="0"/>
          <c:w val="0.71606375600697125"/>
          <c:h val="1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1.0075088692943695E-2"/>
          <c:y val="0.21885775077689787"/>
          <c:w val="0.92662716347529084"/>
          <c:h val="0.777656349361888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956271074543742"/>
                  <c:y val="-0.25955373890646433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uk-UA" sz="1800" b="1" dirty="0" smtClean="0"/>
                      <a:t>165,4 </a:t>
                    </a:r>
                  </a:p>
                  <a:p>
                    <a:pPr>
                      <a:defRPr sz="2000" b="1"/>
                    </a:pPr>
                    <a:r>
                      <a:rPr lang="uk-UA" sz="1800" b="1" dirty="0" smtClean="0"/>
                      <a:t>млн. грн.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0.16415502921056269"/>
                  <c:y val="0.15426439709958298"/>
                </c:manualLayout>
              </c:layout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uk-UA" sz="1800" b="1" dirty="0" smtClean="0"/>
                      <a:t>87,1 </a:t>
                    </a:r>
                  </a:p>
                  <a:p>
                    <a:pPr>
                      <a:defRPr sz="2000" b="1"/>
                    </a:pPr>
                    <a:r>
                      <a:rPr lang="uk-UA" sz="1800" b="1" dirty="0" smtClean="0"/>
                      <a:t>млн. грн.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-1.9996523249629007E-2"/>
                  <c:y val="-3.045521991097205E-2"/>
                </c:manualLayout>
              </c:layout>
              <c:tx>
                <c:rich>
                  <a:bodyPr/>
                  <a:lstStyle/>
                  <a:p>
                    <a:r>
                      <a:rPr lang="uk-UA" sz="1800" b="1" dirty="0" smtClean="0"/>
                      <a:t>16,7 </a:t>
                    </a:r>
                  </a:p>
                  <a:p>
                    <a:r>
                      <a:rPr lang="uk-UA" sz="1800" b="1" dirty="0" smtClean="0"/>
                      <a:t>млн. грн.</a:t>
                    </a:r>
                    <a:endParaRPr lang="en-US" sz="18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5.2193847977439834E-3"/>
                  <c:y val="-5.2232666653102514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0,8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-5.2187335143901534E-3"/>
                  <c:y val="-4.3619741330783272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4,0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-2.0951785493314892E-3"/>
                  <c:y val="-5.8693293183313434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0,4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uk-UA" sz="1800">
                        <a:latin typeface="+mn-lt"/>
                        <a:cs typeface="+mn-cs"/>
                      </a:rPr>
                      <a:t>18934,4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delete val="1"/>
            </c:dLbl>
            <c:dLbl>
              <c:idx val="8"/>
              <c:tx>
                <c:rich>
                  <a:bodyPr/>
                  <a:lstStyle/>
                  <a:p>
                    <a:r>
                      <a:rPr lang="uk-UA" sz="1800"/>
                      <a:t>15,6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2,3%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/>
                      <a:t>1,5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Уточнений бюджет на 2019 рік</c:v>
                </c:pt>
                <c:pt idx="1">
                  <c:v>Граничний обсяг на 2020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165.4</c:v>
                </c:pt>
                <c:pt idx="1">
                  <c:v>87.1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Уточнений бюджет на 2020 рік</c:v>
                </c:pt>
                <c:pt idx="1">
                  <c:v>Проєкт бюджету на 2021 рік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6.359912885816893E-2"/>
          <c:y val="7.1859514544080169E-2"/>
          <c:w val="0.78200389977309581"/>
          <c:h val="0.92814049285505973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AngAx val="1"/>
    </c:view3D>
    <c:plotArea>
      <c:layout>
        <c:manualLayout>
          <c:layoutTarget val="inner"/>
          <c:xMode val="edge"/>
          <c:yMode val="edge"/>
          <c:x val="0.11751330180348397"/>
          <c:y val="0.19726939253895123"/>
          <c:w val="0.7800392043165556"/>
          <c:h val="0.774198571220701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27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7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0.12338469627094002"/>
                  <c:y val="4.6652730728432734E-2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Державне управління:  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127,6 (5,5%)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8.0576232789730778E-2"/>
                  <c:y val="-0.34189210043476392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>
                        <a:latin typeface="+mn-lt"/>
                        <a:cs typeface="Times New Roman" pitchFamily="18" charset="0"/>
                      </a:rPr>
                      <a:t>Освіта:</a:t>
                    </a:r>
                    <a:r>
                      <a:rPr lang="uk-UA" sz="1200" b="1" baseline="0" dirty="0" smtClean="0">
                        <a:latin typeface="+mn-lt"/>
                        <a:cs typeface="Times New Roman" pitchFamily="18" charset="0"/>
                      </a:rPr>
                      <a:t> </a:t>
                    </a:r>
                  </a:p>
                  <a:p>
                    <a:r>
                      <a:rPr lang="uk-UA" sz="1200" b="1" baseline="0" dirty="0" smtClean="0">
                        <a:latin typeface="+mn-lt"/>
                        <a:cs typeface="Times New Roman" pitchFamily="18" charset="0"/>
                      </a:rPr>
                      <a:t>2025,4 (87</a:t>
                    </a:r>
                    <a:r>
                      <a:rPr lang="uk-UA" sz="1200" b="1" dirty="0" smtClean="0">
                        <a:latin typeface="+mn-lt"/>
                      </a:rPr>
                      <a:t>,6%)</a:t>
                    </a:r>
                    <a:endParaRPr lang="uk-UA" sz="1200" b="1" dirty="0">
                      <a:latin typeface="+mn-lt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0.15186880077592718"/>
                  <c:y val="0.11844355063650119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/>
                      <a:t>Соціальний захист:</a:t>
                    </a:r>
                  </a:p>
                  <a:p>
                    <a:r>
                      <a:rPr lang="uk-UA" sz="1200" b="1" dirty="0" smtClean="0"/>
                      <a:t>10,2</a:t>
                    </a:r>
                    <a:r>
                      <a:rPr lang="uk-UA" sz="1200" b="1" baseline="0" dirty="0" smtClean="0"/>
                      <a:t> (0</a:t>
                    </a:r>
                    <a:r>
                      <a:rPr lang="uk-UA" sz="1200" b="1" dirty="0" smtClean="0"/>
                      <a:t>,4%)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0.17170940215552813"/>
                  <c:y val="2.7865482250170152E-2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/>
                      <a:t>Молодіжна політика:</a:t>
                    </a:r>
                  </a:p>
                  <a:p>
                    <a:r>
                      <a:rPr lang="uk-UA" sz="1200" b="1" dirty="0" smtClean="0"/>
                      <a:t>20,1 (0,9%)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0.16082097502112772"/>
                  <c:y val="-8.0828096123411852E-2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/>
                      <a:t>Житлове</a:t>
                    </a:r>
                    <a:r>
                      <a:rPr lang="uk-UA" sz="1200" b="1" baseline="0" dirty="0" smtClean="0"/>
                      <a:t> господарство: </a:t>
                    </a:r>
                  </a:p>
                  <a:p>
                    <a:r>
                      <a:rPr lang="uk-UA" sz="1200" b="1" baseline="0" dirty="0" smtClean="0"/>
                      <a:t>7,5 (0,3%)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1.6911665965177361E-2"/>
                  <c:y val="-9.4375369611705076E-2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Комунальне господарство</a:t>
                    </a:r>
                    <a:r>
                      <a:rPr lang="uk-UA" sz="1200" b="1" baseline="0" dirty="0" smtClean="0">
                        <a:latin typeface="Times New Roman" pitchFamily="18" charset="0"/>
                        <a:cs typeface="Times New Roman" pitchFamily="18" charset="0"/>
                      </a:rPr>
                      <a:t>:</a:t>
                    </a:r>
                  </a:p>
                  <a:p>
                    <a:r>
                      <a:rPr lang="uk-UA" sz="1200" b="1" baseline="0" dirty="0" smtClean="0">
                        <a:latin typeface="Times New Roman" pitchFamily="18" charset="0"/>
                        <a:cs typeface="Times New Roman" pitchFamily="18" charset="0"/>
                      </a:rPr>
                      <a:t>58,9 (2,6%)</a:t>
                    </a:r>
                    <a:endParaRPr lang="uk-UA" sz="1200" b="1" dirty="0" smtClean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0.15149607031533052"/>
                  <c:y val="-9.6316792356248501E-2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Культура і мистецтво</a:t>
                    </a:r>
                    <a:r>
                      <a:rPr lang="uk-UA" sz="1200" b="1" baseline="0" dirty="0" smtClean="0">
                        <a:latin typeface="Times New Roman" pitchFamily="18" charset="0"/>
                        <a:cs typeface="Times New Roman" pitchFamily="18" charset="0"/>
                      </a:rPr>
                      <a:t>: 33,6 (1,5%)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layout>
                <c:manualLayout>
                  <c:x val="0.27055308360313379"/>
                  <c:y val="-2.9496007761543416E-2"/>
                </c:manualLayout>
              </c:layout>
              <c:tx>
                <c:rich>
                  <a:bodyPr/>
                  <a:lstStyle/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Фізична культура і спорт: 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28</a:t>
                    </a:r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  (1,2%)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pPr>
              <a:solidFill>
                <a:schemeClr val="bg2">
                  <a:lumMod val="40000"/>
                  <a:lumOff val="60000"/>
                </a:schemeClr>
              </a:solidFill>
            </c:sp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Державне управління</c:v>
                </c:pt>
                <c:pt idx="1">
                  <c:v>освіта</c:v>
                </c:pt>
                <c:pt idx="2">
                  <c:v>Соціальний захист</c:v>
                </c:pt>
                <c:pt idx="3">
                  <c:v>Молодіжна політика</c:v>
                </c:pt>
                <c:pt idx="4">
                  <c:v>Житлове господарство</c:v>
                </c:pt>
                <c:pt idx="5">
                  <c:v>Комунальне господарство</c:v>
                </c:pt>
                <c:pt idx="6">
                  <c:v>Культура і мистецтво</c:v>
                </c:pt>
                <c:pt idx="7">
                  <c:v>Фізична культура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 formatCode="0.0">
                  <c:v>123.4</c:v>
                </c:pt>
                <c:pt idx="1">
                  <c:v>1629.6</c:v>
                </c:pt>
                <c:pt idx="2">
                  <c:v>54.4</c:v>
                </c:pt>
                <c:pt idx="3">
                  <c:v>16.3</c:v>
                </c:pt>
                <c:pt idx="4">
                  <c:v>6.2</c:v>
                </c:pt>
                <c:pt idx="5" formatCode="0.0">
                  <c:v>38.1</c:v>
                </c:pt>
                <c:pt idx="6" formatCode="0.0">
                  <c:v>32.700000000000003</c:v>
                </c:pt>
                <c:pt idx="7">
                  <c:v>22.4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i="1"/>
            </a:pPr>
            <a:r>
              <a:rPr lang="uk-UA" i="1" dirty="0" err="1" smtClean="0"/>
              <a:t>Проєкт</a:t>
            </a:r>
            <a:r>
              <a:rPr lang="uk-UA" i="1" dirty="0" smtClean="0"/>
              <a:t> бюджету</a:t>
            </a:r>
            <a:r>
              <a:rPr lang="uk-UA" i="1" baseline="0" dirty="0" smtClean="0"/>
              <a:t> </a:t>
            </a:r>
          </a:p>
          <a:p>
            <a:pPr>
              <a:defRPr i="1"/>
            </a:pPr>
            <a:r>
              <a:rPr lang="uk-UA" i="1" dirty="0" smtClean="0"/>
              <a:t>на 2021 </a:t>
            </a:r>
            <a:r>
              <a:rPr lang="uk-UA" i="1" dirty="0"/>
              <a:t>рік </a:t>
            </a:r>
          </a:p>
          <a:p>
            <a:pPr>
              <a:defRPr i="1"/>
            </a:pPr>
            <a:r>
              <a:rPr lang="uk-UA" i="1" dirty="0" smtClean="0"/>
              <a:t>2311,5 </a:t>
            </a:r>
            <a:r>
              <a:rPr lang="uk-UA" i="1" dirty="0"/>
              <a:t>млн. грн.</a:t>
            </a:r>
          </a:p>
        </c:rich>
      </c:tx>
      <c:layout/>
    </c:title>
    <c:view3D>
      <c:rotX val="50"/>
      <c:rAngAx val="1"/>
    </c:view3D>
    <c:plotArea>
      <c:layout>
        <c:manualLayout>
          <c:layoutTarget val="inner"/>
          <c:xMode val="edge"/>
          <c:yMode val="edge"/>
          <c:x val="0.20835046265121074"/>
          <c:y val="0.29655341832906418"/>
          <c:w val="0.69467181209274931"/>
          <c:h val="0.659938221488113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5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9163470421904161"/>
                  <c:y val="-0.16215084960897666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1889,7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81,8%</a:t>
                    </a:r>
                    <a:endParaRPr lang="en-US" sz="12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3.9296251491294384E-2"/>
                  <c:y val="0.11676647414935599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33,5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1,5%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0.10551094974761629"/>
                  <c:y val="1.6049177283246521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183,7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7,9%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0.17168218005749714"/>
                  <c:y val="-4.3829594775179767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+mn-lt"/>
                      </a:rPr>
                      <a:t>126,5</a:t>
                    </a:r>
                    <a:endParaRPr lang="uk-UA" sz="1400" b="1" dirty="0">
                      <a:latin typeface="+mn-lt"/>
                    </a:endParaRPr>
                  </a:p>
                  <a:p>
                    <a:r>
                      <a:rPr lang="uk-UA" sz="1200" b="1" dirty="0" smtClean="0"/>
                      <a:t>5,5%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0.12088337672760532"/>
                  <c:y val="-7.4243833616779484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58,9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2,5%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-3.8711030494851992E-3"/>
                  <c:y val="-8.5306317030940632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4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0.108842509981665"/>
                  <c:y val="-8.5065785400834162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9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layout>
                <c:manualLayout>
                  <c:x val="0.21779626843642849"/>
                  <c:y val="-5.9821005035785982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0,3%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8"/>
              <c:layout>
                <c:manualLayout>
                  <c:x val="0.25786708435188332"/>
                  <c:y val="4.0033532475121814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7,5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0,3%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pPr>
                      <a:defRPr sz="1400" b="1">
                        <a:latin typeface="+mn-lt"/>
                      </a:defRPr>
                    </a:pPr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0,2</a:t>
                    </a:r>
                  </a:p>
                </c:rich>
              </c:tx>
              <c:spPr/>
              <c:showVal val="1"/>
            </c:dLbl>
            <c:showVal val="1"/>
          </c:dLbls>
          <c:cat>
            <c:strRef>
              <c:f>Лист1!$A$2:$A$11</c:f>
              <c:strCache>
                <c:ptCount val="10"/>
                <c:pt idx="0">
                  <c:v>Заробітна плата</c:v>
                </c:pt>
                <c:pt idx="1">
                  <c:v>Продукті харчування</c:v>
                </c:pt>
                <c:pt idx="2">
                  <c:v>Поточне утримання</c:v>
                </c:pt>
                <c:pt idx="3">
                  <c:v>Енергоносії</c:v>
                </c:pt>
                <c:pt idx="4">
                  <c:v>Благоустрій територій</c:v>
                </c:pt>
                <c:pt idx="5">
                  <c:v>МЦП "Турбота"</c:v>
                </c:pt>
                <c:pt idx="6">
                  <c:v>МЦА соціальне партнерство </c:v>
                </c:pt>
                <c:pt idx="7">
                  <c:v>Громадський бюджет</c:v>
                </c:pt>
                <c:pt idx="8">
                  <c:v>Утримання внутрішньоквартальних проїздів</c:v>
                </c:pt>
                <c:pt idx="9">
                  <c:v>дбст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 formatCode="0.0">
                  <c:v>1889.7</c:v>
                </c:pt>
                <c:pt idx="1">
                  <c:v>33.5</c:v>
                </c:pt>
                <c:pt idx="2">
                  <c:v>183.7</c:v>
                </c:pt>
                <c:pt idx="3">
                  <c:v>126.5</c:v>
                </c:pt>
                <c:pt idx="4" formatCode="0.0">
                  <c:v>58.9</c:v>
                </c:pt>
                <c:pt idx="5" formatCode="0.0">
                  <c:v>4</c:v>
                </c:pt>
                <c:pt idx="6">
                  <c:v>0.9</c:v>
                </c:pt>
                <c:pt idx="7">
                  <c:v>6.5</c:v>
                </c:pt>
                <c:pt idx="8">
                  <c:v>7.5</c:v>
                </c:pt>
                <c:pt idx="9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Заробітна плата</c:v>
                </c:pt>
                <c:pt idx="1">
                  <c:v>Продукті харчування</c:v>
                </c:pt>
                <c:pt idx="2">
                  <c:v>Поточне утримання</c:v>
                </c:pt>
                <c:pt idx="3">
                  <c:v>Енергоносії</c:v>
                </c:pt>
                <c:pt idx="4">
                  <c:v>Благоустрій територій</c:v>
                </c:pt>
                <c:pt idx="5">
                  <c:v>МЦП "Турбота"</c:v>
                </c:pt>
                <c:pt idx="6">
                  <c:v>МЦА соціальне партнерство </c:v>
                </c:pt>
                <c:pt idx="7">
                  <c:v>Громадський бюджет</c:v>
                </c:pt>
                <c:pt idx="8">
                  <c:v>Утримання внутрішньоквартальних проїздів</c:v>
                </c:pt>
                <c:pt idx="9">
                  <c:v>дбст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6">
                  <c:v>0.8</c:v>
                </c:pt>
                <c:pt idx="7">
                  <c:v>6.1</c:v>
                </c:pt>
                <c:pt idx="8">
                  <c:v>6.2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5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cat>
            <c:strRef>
              <c:f>Лист1!$A$2:$A$11</c:f>
              <c:strCache>
                <c:ptCount val="10"/>
                <c:pt idx="0">
                  <c:v>Заробітна плата з нарахуваннями </c:v>
                </c:pt>
                <c:pt idx="1">
                  <c:v>Продукти харчування </c:v>
                </c:pt>
                <c:pt idx="2">
                  <c:v>Поточне утримання </c:v>
                </c:pt>
                <c:pt idx="3">
                  <c:v>Енергоносії </c:v>
                </c:pt>
                <c:pt idx="4">
                  <c:v>Благоустрій територій </c:v>
                </c:pt>
                <c:pt idx="5">
                  <c:v>МЦП "Турбота" </c:v>
                </c:pt>
                <c:pt idx="6">
                  <c:v>МЦП "Соціальне партнерство" </c:v>
                </c:pt>
                <c:pt idx="7">
                  <c:v>Громадський бюджет </c:v>
                </c:pt>
                <c:pt idx="8">
                  <c:v>Утримання внутрішньоквартальних проїздів</c:v>
                </c:pt>
                <c:pt idx="9">
                  <c:v>МЦП "Діти. Сім"я. Столиця" (ДБСТ)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Лист1!$A$2:$A$11</c:f>
              <c:strCache>
                <c:ptCount val="10"/>
                <c:pt idx="0">
                  <c:v>Заробітна плата з нарахуваннями </c:v>
                </c:pt>
                <c:pt idx="1">
                  <c:v>Продукти харчування </c:v>
                </c:pt>
                <c:pt idx="2">
                  <c:v>Поточне утримання </c:v>
                </c:pt>
                <c:pt idx="3">
                  <c:v>Енергоносії </c:v>
                </c:pt>
                <c:pt idx="4">
                  <c:v>Благоустрій територій </c:v>
                </c:pt>
                <c:pt idx="5">
                  <c:v>МЦП "Турбота" </c:v>
                </c:pt>
                <c:pt idx="6">
                  <c:v>МЦП "Соціальне партнерство" </c:v>
                </c:pt>
                <c:pt idx="7">
                  <c:v>Громадський бюджет </c:v>
                </c:pt>
                <c:pt idx="8">
                  <c:v>Утримання внутрішньоквартальних проїздів</c:v>
                </c:pt>
                <c:pt idx="9">
                  <c:v>МЦП "Діти. Сім"я. Столиця" (ДБСТ)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</c:numCache>
            </c:numRef>
          </c:val>
        </c:ser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3.8036613782365412E-2"/>
          <c:y val="0"/>
          <c:w val="0.95854460672729669"/>
          <c:h val="1"/>
        </c:manualLayout>
      </c:layout>
    </c:legend>
    <c:plotVisOnly val="1"/>
    <c:dispBlanksAs val="zero"/>
  </c:chart>
  <c:spPr>
    <a:ln>
      <a:noFill/>
    </a:ln>
  </c:spPr>
  <c:txPr>
    <a:bodyPr/>
    <a:lstStyle/>
    <a:p>
      <a:pPr>
        <a:defRPr sz="14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i="1"/>
            </a:pPr>
            <a:r>
              <a:rPr lang="uk-UA" i="1" dirty="0"/>
              <a:t>Бюджет на </a:t>
            </a:r>
            <a:r>
              <a:rPr lang="uk-UA" i="1" dirty="0" smtClean="0"/>
              <a:t>2020 </a:t>
            </a:r>
            <a:r>
              <a:rPr lang="uk-UA" i="1" dirty="0"/>
              <a:t>рік </a:t>
            </a:r>
          </a:p>
          <a:p>
            <a:pPr>
              <a:defRPr i="1"/>
            </a:pPr>
            <a:r>
              <a:rPr lang="uk-UA" i="1" dirty="0" smtClean="0"/>
              <a:t>1989,4 </a:t>
            </a:r>
            <a:r>
              <a:rPr lang="uk-UA" i="1" dirty="0"/>
              <a:t>млн. грн.</a:t>
            </a:r>
          </a:p>
        </c:rich>
      </c:tx>
      <c:layout/>
    </c:title>
    <c:view3D>
      <c:rotX val="50"/>
      <c:rAngAx val="1"/>
    </c:view3D>
    <c:plotArea>
      <c:layout>
        <c:manualLayout>
          <c:layoutTarget val="inner"/>
          <c:xMode val="edge"/>
          <c:yMode val="edge"/>
          <c:x val="0.12414052573130575"/>
          <c:y val="0.23896383705520041"/>
          <c:w val="0.69467181209274975"/>
          <c:h val="0.6599382214881144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5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0722889140037229"/>
                  <c:y val="-0.15213527025700221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1556,2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78,2%</a:t>
                    </a:r>
                    <a:endParaRPr lang="en-US" sz="12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1.1226263587751872E-2"/>
                  <c:y val="2.1618491813626049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67,3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3,4%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8.6797630432081205E-2"/>
                  <c:y val="-4.654828895919072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141,6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7,1%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0.12801776832124825"/>
                  <c:y val="-6.4050454430924414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+mn-lt"/>
                      </a:rPr>
                      <a:t>148,8</a:t>
                    </a:r>
                    <a:endParaRPr lang="uk-UA" sz="1400" b="1" dirty="0">
                      <a:latin typeface="+mn-lt"/>
                    </a:endParaRPr>
                  </a:p>
                  <a:p>
                    <a:r>
                      <a:rPr lang="uk-UA" sz="1200" b="1" dirty="0" smtClean="0"/>
                      <a:t>7,5%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8.9694511201714344E-2"/>
                  <c:y val="-8.7711785680653812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40,0</a:t>
                    </a:r>
                    <a:endParaRPr lang="uk-UA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200" b="1" dirty="0" smtClean="0"/>
                      <a:t>2,0%</a:t>
                    </a:r>
                    <a:endParaRPr lang="uk-UA" sz="1200" b="1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1.4062494627902105E-2"/>
                  <c:y val="-8.4889037071349011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21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8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1,1%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0.11196164211587228"/>
                  <c:y val="-0.1186027951352675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0,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8</a:t>
                    </a:r>
                  </a:p>
                </c:rich>
              </c:tx>
              <c:showVal val="1"/>
            </c:dLbl>
            <c:dLbl>
              <c:idx val="7"/>
              <c:layout>
                <c:manualLayout>
                  <c:x val="0.1928451760157133"/>
                  <c:y val="-1.2436721989061081E-2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</a:p>
                  <a:p>
                    <a:r>
                      <a:rPr lang="uk-UA" sz="1200" b="1" dirty="0" smtClean="0">
                        <a:latin typeface="Times New Roman" pitchFamily="18" charset="0"/>
                        <a:cs typeface="Times New Roman" pitchFamily="18" charset="0"/>
                      </a:rPr>
                      <a:t>0,3%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8"/>
              <c:layout>
                <c:manualLayout>
                  <c:x val="0.18196726102329949"/>
                  <c:y val="-0.10273874834437349"/>
                </c:manualLayout>
              </c:layout>
              <c:tx>
                <c:rich>
                  <a:bodyPr/>
                  <a:lstStyle/>
                  <a:p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en-US" sz="1400" b="1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sz="1400" b="1" dirty="0" smtClean="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endParaRPr lang="en-US" sz="1400" b="1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layout>
                <c:manualLayout>
                  <c:x val="0.27471594802117666"/>
                  <c:y val="-7.264173523461101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>
                        <a:latin typeface="Times New Roman" pitchFamily="18" charset="0"/>
                        <a:cs typeface="Times New Roman" pitchFamily="18" charset="0"/>
                      </a:rPr>
                      <a:t>0,5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Заробітна плата</c:v>
                </c:pt>
                <c:pt idx="1">
                  <c:v>Продукти харчування</c:v>
                </c:pt>
                <c:pt idx="2">
                  <c:v>Поточне утримання</c:v>
                </c:pt>
                <c:pt idx="3">
                  <c:v>Енергоносії</c:v>
                </c:pt>
                <c:pt idx="4">
                  <c:v>благоустрій територій</c:v>
                </c:pt>
                <c:pt idx="5">
                  <c:v>МЦП "Турбота"</c:v>
                </c:pt>
                <c:pt idx="6">
                  <c:v>МЦП "Соціальне партнерство"</c:v>
                </c:pt>
                <c:pt idx="7">
                  <c:v>Громадський бюджет</c:v>
                </c:pt>
                <c:pt idx="8">
                  <c:v>Утримання внутрішньоквартальних проїздів</c:v>
                </c:pt>
                <c:pt idx="9">
                  <c:v>МЦП "Діти. Сім"я. Столиця" (ДБСТ)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 formatCode="0.0">
                  <c:v>1556.2</c:v>
                </c:pt>
                <c:pt idx="1">
                  <c:v>67.3</c:v>
                </c:pt>
                <c:pt idx="2">
                  <c:v>141.6</c:v>
                </c:pt>
                <c:pt idx="3">
                  <c:v>148.80000000000001</c:v>
                </c:pt>
                <c:pt idx="4" formatCode="0.0">
                  <c:v>40</c:v>
                </c:pt>
                <c:pt idx="5" formatCode="0.0">
                  <c:v>21.8</c:v>
                </c:pt>
                <c:pt idx="6">
                  <c:v>0.8</c:v>
                </c:pt>
                <c:pt idx="7">
                  <c:v>6.1</c:v>
                </c:pt>
                <c:pt idx="8">
                  <c:v>6.3</c:v>
                </c:pt>
                <c:pt idx="9">
                  <c:v>0.5</c:v>
                </c:pt>
              </c:numCache>
            </c:numRef>
          </c:val>
        </c:ser>
      </c:pie3DChart>
    </c:plotArea>
    <c:plotVisOnly val="1"/>
    <c:dispBlanksAs val="zero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40"/>
      <c:depthPercent val="100"/>
      <c:perspective val="30"/>
    </c:view3D>
    <c:plotArea>
      <c:layout>
        <c:manualLayout>
          <c:layoutTarget val="inner"/>
          <c:xMode val="edge"/>
          <c:yMode val="edge"/>
          <c:x val="0.25659145736125666"/>
          <c:y val="0.13365341180369597"/>
          <c:w val="0.49554734881190377"/>
          <c:h val="0.596183384874274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chemeClr val="accent4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rgbClr val="FF5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>
                <c:manualLayout>
                  <c:x val="9.1415242922447543E-2"/>
                  <c:y val="-7.927872439756872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73,1</a:t>
                    </a:r>
                    <a:endParaRPr lang="uk-UA" sz="14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27,5%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0.11425056494312674"/>
                  <c:y val="-0.10918691165198634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0,6</a:t>
                    </a:r>
                  </a:p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en-US" sz="1400" dirty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0.16460229019680916"/>
                  <c:y val="-6.9411918707811731E-3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95,4</a:t>
                    </a:r>
                  </a:p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35,8%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-7.5393800230758964E-2"/>
                  <c:y val="-2.6447995351100168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10</a:t>
                    </a:r>
                    <a:r>
                      <a:rPr lang="en-US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</a:p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3,8%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4"/>
              <c:layout>
                <c:manualLayout>
                  <c:x val="-5.9666690368552808E-2"/>
                  <c:y val="-8.3379804676593505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87,1</a:t>
                    </a:r>
                  </a:p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32,7%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5"/>
              <c:layout>
                <c:manualLayout>
                  <c:x val="0.15289463206785944"/>
                  <c:y val="-9.717176792122811E-3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157</a:t>
                    </a:r>
                    <a:r>
                      <a:rPr lang="en-US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9</a:t>
                    </a:r>
                  </a:p>
                  <a:p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33,2%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-7.7316502186313543E-2"/>
                  <c:y val="-4.3988058441150606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19</a:t>
                    </a:r>
                    <a:r>
                      <a:rPr lang="en-US" dirty="0" smtClean="0">
                        <a:latin typeface="Times New Roman" pitchFamily="18" charset="0"/>
                        <a:cs typeface="Times New Roman" pitchFamily="18" charset="0"/>
                      </a:rPr>
                      <a:t>,</a:t>
                    </a:r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0</a:t>
                    </a:r>
                  </a:p>
                  <a:p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4,0%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layout>
                <c:manualLayout>
                  <c:x val="-4.7362066791254383E-2"/>
                  <c:y val="-2.5601296304563627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latin typeface="Times New Roman" pitchFamily="18" charset="0"/>
                        <a:cs typeface="Times New Roman" pitchFamily="18" charset="0"/>
                      </a:rPr>
                      <a:t>167,2</a:t>
                    </a:r>
                  </a:p>
                  <a:p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35,2%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8"/>
              <c:layout>
                <c:manualLayout>
                  <c:x val="-9.1884862348613969E-2"/>
                  <c:y val="-2.540620607139401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Times New Roman" pitchFamily="18" charset="0"/>
                        <a:cs typeface="Times New Roman" pitchFamily="18" charset="0"/>
                      </a:rPr>
                      <a:t>1,4</a:t>
                    </a:r>
                    <a:endParaRPr lang="uk-UA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uk-UA" sz="1400" dirty="0" smtClean="0">
                        <a:latin typeface="Times New Roman" pitchFamily="18" charset="0"/>
                        <a:cs typeface="Times New Roman" pitchFamily="18" charset="0"/>
                      </a:rPr>
                      <a:t>0,6%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Освіта</c:v>
                </c:pt>
                <c:pt idx="1">
                  <c:v>Соціальний захист </c:v>
                </c:pt>
                <c:pt idx="2">
                  <c:v>Житлове господарство</c:v>
                </c:pt>
                <c:pt idx="3">
                  <c:v>Комунальне господарство</c:v>
                </c:pt>
                <c:pt idx="4">
                  <c:v>Будівництво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73.099999999999994</c:v>
                </c:pt>
                <c:pt idx="1">
                  <c:v>6</c:v>
                </c:pt>
                <c:pt idx="2">
                  <c:v>95.4</c:v>
                </c:pt>
                <c:pt idx="3">
                  <c:v>10.1</c:v>
                </c:pt>
                <c:pt idx="4">
                  <c:v>87.1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Освіта</c:v>
                </c:pt>
                <c:pt idx="1">
                  <c:v>Соціальний захист </c:v>
                </c:pt>
                <c:pt idx="2">
                  <c:v>Житлове господарство</c:v>
                </c:pt>
                <c:pt idx="3">
                  <c:v>Комунальне господарство</c:v>
                </c:pt>
                <c:pt idx="4">
                  <c:v>Будівництво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0.60000000000000042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2.5171898548329869E-2"/>
          <c:y val="0.75661450526368623"/>
          <c:w val="0.65530404853816249"/>
          <c:h val="0.2433854947363173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title>
      <c:tx>
        <c:rich>
          <a:bodyPr/>
          <a:lstStyle/>
          <a:p>
            <a:pPr>
              <a:defRPr lang="uk-UA" sz="2000" noProof="0"/>
            </a:pPr>
            <a:r>
              <a:rPr lang="uk-UA" sz="2000" i="1" noProof="0" dirty="0"/>
              <a:t>Бюджет на </a:t>
            </a:r>
            <a:r>
              <a:rPr lang="uk-UA" sz="2000" i="1" noProof="0" dirty="0" smtClean="0"/>
              <a:t>2020 </a:t>
            </a:r>
            <a:r>
              <a:rPr lang="uk-UA" sz="2000" i="1" noProof="0" dirty="0"/>
              <a:t>рік </a:t>
            </a:r>
          </a:p>
          <a:p>
            <a:pPr>
              <a:defRPr lang="uk-UA" sz="2000" noProof="0"/>
            </a:pPr>
            <a:r>
              <a:rPr lang="uk-UA" sz="2000" i="1" noProof="0" dirty="0"/>
              <a:t>Всього </a:t>
            </a:r>
            <a:r>
              <a:rPr lang="uk-UA" sz="2000" i="1" noProof="0" dirty="0" smtClean="0"/>
              <a:t>123,4 </a:t>
            </a:r>
            <a:r>
              <a:rPr lang="uk-UA" sz="2000" i="1" noProof="0" dirty="0"/>
              <a:t>млн. грн.</a:t>
            </a:r>
          </a:p>
        </c:rich>
      </c:tx>
      <c:layout>
        <c:manualLayout>
          <c:xMode val="edge"/>
          <c:yMode val="edge"/>
          <c:x val="0.17269045014359991"/>
          <c:y val="1.906064763087636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0724452431980472"/>
          <c:w val="0.96998056633883911"/>
          <c:h val="0.792755425249396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2015 рік Всього 720,8 млн. грн.</c:v>
                </c:pt>
              </c:strCache>
            </c:strRef>
          </c:tx>
          <c:explosion val="25"/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8.4784695212684766E-2"/>
                  <c:y val="-0.55549777429379366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112,5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8.5340923677319852E-2"/>
                  <c:y val="-3.7489851339623202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>
                        <a:latin typeface="+mn-lt"/>
                        <a:cs typeface="+mn-cs"/>
                      </a:rPr>
                      <a:t>5,7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1.7832061262253021E-2"/>
                  <c:y val="-5.6474145412805266E-2"/>
                </c:manualLayout>
              </c:layout>
              <c:tx>
                <c:rich>
                  <a:bodyPr/>
                  <a:lstStyle/>
                  <a:p>
                    <a:r>
                      <a:rPr lang="uk-UA" sz="1800" dirty="0" smtClean="0"/>
                      <a:t>5,2</a:t>
                    </a:r>
                    <a:endParaRPr lang="en-US" sz="18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-3.1301385340077692E-3"/>
                  <c:y val="-4.8723185917549892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0,8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4"/>
              <c:layout>
                <c:manualLayout>
                  <c:x val="2.5463836887938688E-2"/>
                  <c:y val="-5.4708621948574655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3,1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5"/>
              <c:layout>
                <c:manualLayout>
                  <c:x val="8.0544402148411062E-3"/>
                  <c:y val="-6.6023983844124931E-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0,4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6"/>
              <c:layout>
                <c:manualLayout>
                  <c:x val="1.5295927413046879E-2"/>
                  <c:y val="-0.13225287628520119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17,1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endParaRPr lang="uk-UA" sz="1800"/>
                  </a:p>
                  <a:p>
                    <a:endParaRPr lang="en-US" sz="1800"/>
                  </a:p>
                </c:rich>
              </c:tx>
              <c:showVal val="1"/>
            </c:dLbl>
            <c:dLbl>
              <c:idx val="8"/>
              <c:layout>
                <c:manualLayout>
                  <c:x val="5.5396568806382933E-2"/>
                  <c:y val="-0.11423210256612872"/>
                </c:manualLayout>
              </c:layout>
              <c:tx>
                <c:rich>
                  <a:bodyPr/>
                  <a:lstStyle/>
                  <a:p>
                    <a:r>
                      <a:rPr lang="uk-UA" sz="1800"/>
                      <a:t>7,4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uk-UA" sz="1800"/>
                      <a:t>2,0</a:t>
                    </a:r>
                  </a:p>
                  <a:p>
                    <a:r>
                      <a:rPr lang="uk-UA" sz="1800">
                        <a:latin typeface="Times New Roman" pitchFamily="18" charset="0"/>
                        <a:cs typeface="Times New Roman" pitchFamily="18" charset="0"/>
                      </a:rPr>
                      <a:t>0,5%</a:t>
                    </a:r>
                    <a:endParaRPr lang="en-US" sz="18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Заробітна плата з нарахуваннями</c:v>
                </c:pt>
                <c:pt idx="1">
                  <c:v>Потчне утримання</c:v>
                </c:pt>
                <c:pt idx="2">
                  <c:v>Енергоносії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112.5</c:v>
                </c:pt>
                <c:pt idx="1">
                  <c:v>5.7</c:v>
                </c:pt>
                <c:pt idx="2">
                  <c:v>5.2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0.63717</cdr:x>
      <cdr:y>0.64865</cdr:y>
    </cdr:from>
    <cdr:to>
      <cdr:x>0.72566</cdr:x>
      <cdr:y>0.71622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>
          <a:off x="5322137" y="3250433"/>
          <a:ext cx="357190" cy="71436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0.64602</cdr:x>
      <cdr:y>0.13514</cdr:y>
    </cdr:from>
    <cdr:to>
      <cdr:x>0.76106</cdr:x>
      <cdr:y>0.20128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flipV="1">
          <a:off x="5214974" y="714380"/>
          <a:ext cx="928651" cy="34969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0.75221</cdr:x>
      <cdr:y>0.37838</cdr:y>
    </cdr:from>
    <cdr:to>
      <cdr:x>0.86726</cdr:x>
      <cdr:y>0.40541</cdr:y>
    </cdr:to>
    <cdr:sp macro="" textlink="">
      <cdr:nvSpPr>
        <cdr:cNvPr id="9" name="Прямая соединительная линия 8"/>
        <cdr:cNvSpPr/>
      </cdr:nvSpPr>
      <cdr:spPr>
        <a:xfrm xmlns:a="http://schemas.openxmlformats.org/drawingml/2006/main" flipV="1">
          <a:off x="6072230" y="2000264"/>
          <a:ext cx="928694" cy="1428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0.21239</cdr:x>
      <cdr:y>0.55405</cdr:y>
    </cdr:from>
    <cdr:to>
      <cdr:x>0.29204</cdr:x>
      <cdr:y>0.56757</cdr:y>
    </cdr:to>
    <cdr:sp macro="" textlink="">
      <cdr:nvSpPr>
        <cdr:cNvPr id="11" name="Прямая соединительная линия 10"/>
        <cdr:cNvSpPr/>
      </cdr:nvSpPr>
      <cdr:spPr>
        <a:xfrm xmlns:a="http://schemas.openxmlformats.org/drawingml/2006/main" rot="10800000" flipV="1">
          <a:off x="1714512" y="2928958"/>
          <a:ext cx="642974" cy="7147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0.23894</cdr:x>
      <cdr:y>0.18919</cdr:y>
    </cdr:from>
    <cdr:to>
      <cdr:x>0.31859</cdr:x>
      <cdr:y>0.24324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 rot="10800000">
          <a:off x="1928826" y="1000132"/>
          <a:ext cx="642990" cy="28573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0.75</cdr:x>
      <cdr:y>0.34375</cdr:y>
    </cdr:from>
    <cdr:to>
      <cdr:x>0.78094</cdr:x>
      <cdr:y>0.41848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flipV="1">
          <a:off x="3214710" y="1571636"/>
          <a:ext cx="132617" cy="34166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0.26667</cdr:x>
      <cdr:y>0.3125</cdr:y>
    </cdr:from>
    <cdr:to>
      <cdr:x>0.2766</cdr:x>
      <cdr:y>0.36676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 flipV="1">
          <a:off x="1040250" y="1531518"/>
          <a:ext cx="248079" cy="4256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0.15</cdr:x>
      <cdr:y>0.375</cdr:y>
    </cdr:from>
    <cdr:to>
      <cdr:x>0.19219</cdr:x>
      <cdr:y>0.40859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642942" y="1714512"/>
          <a:ext cx="180838" cy="1535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0.43333</cdr:x>
      <cdr:y>0.28125</cdr:y>
    </cdr:from>
    <cdr:to>
      <cdr:x>0.43333</cdr:x>
      <cdr:y>0.34375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16200000">
          <a:off x="1714494" y="1428763"/>
          <a:ext cx="285775" cy="1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0.76923</cdr:x>
      <cdr:y>0.32787</cdr:y>
    </cdr:from>
    <cdr:to>
      <cdr:x>0.80632</cdr:x>
      <cdr:y>0.42812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 flipV="1">
          <a:off x="2707980" y="1578300"/>
          <a:ext cx="436861" cy="13778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0.09615</cdr:x>
      <cdr:y>0.39344</cdr:y>
    </cdr:from>
    <cdr:to>
      <cdr:x>0.14384</cdr:x>
      <cdr:y>0.42602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357190" y="1714512"/>
          <a:ext cx="177158" cy="1419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0.26923</cdr:x>
      <cdr:y>0.31148</cdr:y>
    </cdr:from>
    <cdr:to>
      <cdr:x>0.28248</cdr:x>
      <cdr:y>0.37414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16200000" flipV="1">
          <a:off x="888215" y="1469238"/>
          <a:ext cx="273054" cy="4922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0.42308</cdr:x>
      <cdr:y>0.31148</cdr:y>
    </cdr:from>
    <cdr:to>
      <cdr:x>0.42308</cdr:x>
      <cdr:y>0.36066</cdr:y>
    </cdr:to>
    <cdr:sp macro="" textlink="">
      <cdr:nvSpPr>
        <cdr:cNvPr id="6" name="Прямая соединительная линия 5"/>
        <cdr:cNvSpPr/>
      </cdr:nvSpPr>
      <cdr:spPr>
        <a:xfrm xmlns:a="http://schemas.openxmlformats.org/drawingml/2006/main" rot="5400000" flipH="1" flipV="1">
          <a:off x="1464480" y="1464479"/>
          <a:ext cx="214313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0.74074</cdr:x>
      <cdr:y>0.37705</cdr:y>
    </cdr:from>
    <cdr:to>
      <cdr:x>0.8003</cdr:x>
      <cdr:y>0.43648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flipV="1">
          <a:off x="2857520" y="1643074"/>
          <a:ext cx="229761" cy="25897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0.42593</cdr:x>
      <cdr:y>0.32787</cdr:y>
    </cdr:from>
    <cdr:to>
      <cdr:x>0.43586</cdr:x>
      <cdr:y>0.38213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 flipV="1">
          <a:off x="1544003" y="1527831"/>
          <a:ext cx="236449" cy="3830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0.14815</cdr:x>
      <cdr:y>0.39344</cdr:y>
    </cdr:from>
    <cdr:to>
      <cdr:x>0.22223</cdr:x>
      <cdr:y>0.42623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16200000" flipV="1">
          <a:off x="642950" y="1643064"/>
          <a:ext cx="142875" cy="28576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0.2963</cdr:x>
      <cdr:y>0.36066</cdr:y>
    </cdr:from>
    <cdr:to>
      <cdr:x>0.33334</cdr:x>
      <cdr:y>0.39344</cdr:y>
    </cdr:to>
    <cdr:sp macro="" textlink="">
      <cdr:nvSpPr>
        <cdr:cNvPr id="9" name="Прямая соединительная линия 8"/>
        <cdr:cNvSpPr/>
      </cdr:nvSpPr>
      <cdr:spPr>
        <a:xfrm xmlns:a="http://schemas.openxmlformats.org/drawingml/2006/main" rot="16200000" flipV="1">
          <a:off x="1143029" y="1571615"/>
          <a:ext cx="142846" cy="14288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0.75862</cdr:x>
      <cdr:y>0.42105</cdr:y>
    </cdr:from>
    <cdr:to>
      <cdr:x>0.84483</cdr:x>
      <cdr:y>0.50376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 flipV="1">
          <a:off x="3153478" y="1704305"/>
          <a:ext cx="336777" cy="35719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0.47877</cdr:x>
      <cdr:y>0.31579</cdr:y>
    </cdr:from>
    <cdr:to>
      <cdr:x>0.5</cdr:x>
      <cdr:y>0.37594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>
          <a:off x="1905249" y="1364360"/>
          <a:ext cx="244929" cy="879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0.27586</cdr:x>
      <cdr:y>0.35088</cdr:y>
    </cdr:from>
    <cdr:to>
      <cdr:x>0.39655</cdr:x>
      <cdr:y>0.38596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16200000" flipV="1">
          <a:off x="1321602" y="1250164"/>
          <a:ext cx="142877" cy="50006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0.75806</cdr:x>
      <cdr:y>0.41538</cdr:y>
    </cdr:from>
    <cdr:to>
      <cdr:x>0.81762</cdr:x>
      <cdr:y>0.47481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flipV="1">
          <a:off x="3357586" y="1928826"/>
          <a:ext cx="263801" cy="27596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0.43548</cdr:x>
      <cdr:y>0.33846</cdr:y>
    </cdr:from>
    <cdr:to>
      <cdr:x>0.46774</cdr:x>
      <cdr:y>0.4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 flipV="1">
          <a:off x="1857375" y="1643061"/>
          <a:ext cx="285759" cy="14289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0.20968</cdr:x>
      <cdr:y>0.4</cdr:y>
    </cdr:from>
    <cdr:to>
      <cdr:x>0.25186</cdr:x>
      <cdr:y>0.43359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928694" y="1857388"/>
          <a:ext cx="186822" cy="1559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</cdr:x>
      <cdr:y>0.35385</cdr:y>
    </cdr:from>
    <cdr:to>
      <cdr:x>0.56452</cdr:x>
      <cdr:y>0.4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flipV="1">
          <a:off x="2214578" y="1643074"/>
          <a:ext cx="285769" cy="21429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0.51163</cdr:x>
      <cdr:y>0.71556</cdr:y>
    </cdr:from>
    <cdr:to>
      <cdr:x>0.66046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43272" y="243573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0.57023</cdr:x>
      <cdr:y>0.71556</cdr:y>
    </cdr:from>
    <cdr:to>
      <cdr:x>0.71907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03312" y="23637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0.43721</cdr:x>
      <cdr:y>0.66809</cdr:y>
    </cdr:from>
    <cdr:to>
      <cdr:x>0.58605</cdr:x>
      <cdr:y>0.95253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86072" y="21477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200" b="1" dirty="0" smtClean="0"/>
            <a:t>17,4 тис. грн. </a:t>
          </a:r>
        </a:p>
        <a:p xmlns:a="http://schemas.openxmlformats.org/drawingml/2006/main">
          <a:r>
            <a:rPr lang="uk-UA" sz="1200" b="1" dirty="0" smtClean="0"/>
            <a:t>спеціальний фонд</a:t>
          </a:r>
        </a:p>
        <a:p xmlns:a="http://schemas.openxmlformats.org/drawingml/2006/main">
          <a:endParaRPr lang="ru-RU" sz="1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0.77359</cdr:x>
      <cdr:y>0.34545</cdr:y>
    </cdr:from>
    <cdr:to>
      <cdr:x>0.81067</cdr:x>
      <cdr:y>0.4457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 flipV="1">
          <a:off x="2802228" y="1484052"/>
          <a:ext cx="393891" cy="14043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0.20755</cdr:x>
      <cdr:y>0.33333</cdr:y>
    </cdr:from>
    <cdr:to>
      <cdr:x>0.25524</cdr:x>
      <cdr:y>0.36591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785818" y="1428760"/>
          <a:ext cx="180564" cy="13964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0.41509</cdr:x>
      <cdr:y>0.28333</cdr:y>
    </cdr:from>
    <cdr:to>
      <cdr:x>0.42834</cdr:x>
      <cdr:y>0.34599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16200000" flipV="1">
          <a:off x="1462430" y="1323651"/>
          <a:ext cx="268578" cy="5016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0.78</cdr:x>
      <cdr:y>0.375</cdr:y>
    </cdr:from>
    <cdr:to>
      <cdr:x>0.83956</cdr:x>
      <cdr:y>0.43443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flipV="1">
          <a:off x="2786082" y="1714512"/>
          <a:ext cx="212742" cy="27171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0.44</cdr:x>
      <cdr:y>0.3125</cdr:y>
    </cdr:from>
    <cdr:to>
      <cdr:x>0.48</cdr:x>
      <cdr:y>0.34375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 flipH="1" flipV="1">
          <a:off x="1571639" y="1428761"/>
          <a:ext cx="142874" cy="14287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</cdr:x>
      <cdr:y>0.32813</cdr:y>
    </cdr:from>
    <cdr:to>
      <cdr:x>0.30219</cdr:x>
      <cdr:y>0.36172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928694" y="1500198"/>
          <a:ext cx="150698" cy="1535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0.77193</cdr:x>
      <cdr:y>0.35714</cdr:y>
    </cdr:from>
    <cdr:to>
      <cdr:x>0.80902</cdr:x>
      <cdr:y>0.45739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 flipV="1">
          <a:off x="3018260" y="1553772"/>
          <a:ext cx="401053" cy="15102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0.35088</cdr:x>
      <cdr:y>0.32075</cdr:y>
    </cdr:from>
    <cdr:to>
      <cdr:x>0.36412</cdr:x>
      <cdr:y>0.3809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 flipV="1">
          <a:off x="1341846" y="1301360"/>
          <a:ext cx="227741" cy="5391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0.17544</cdr:x>
      <cdr:y>0.39286</cdr:y>
    </cdr:from>
    <cdr:to>
      <cdr:x>0.22313</cdr:x>
      <cdr:y>0.42544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714380" y="1571636"/>
          <a:ext cx="194192" cy="13033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0.50877</cdr:x>
      <cdr:y>0.33929</cdr:y>
    </cdr:from>
    <cdr:to>
      <cdr:x>0.52632</cdr:x>
      <cdr:y>0.375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5400000" flipH="1" flipV="1">
          <a:off x="2071702" y="1357322"/>
          <a:ext cx="71438" cy="14287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>
            <a:ln>
              <a:noFill/>
            </a:ln>
          </a:endParaRPr>
        </a:p>
      </cdr:txBody>
    </cdr:sp>
  </cdr:relSizeAnchor>
  <cdr:relSizeAnchor xmlns:cdr="http://schemas.openxmlformats.org/drawingml/2006/chartDrawing">
    <cdr:from>
      <cdr:x>0.08772</cdr:x>
      <cdr:y>0.53571</cdr:y>
    </cdr:from>
    <cdr:to>
      <cdr:x>0.1228</cdr:x>
      <cdr:y>0.625</cdr:y>
    </cdr:to>
    <cdr:sp macro="" textlink="">
      <cdr:nvSpPr>
        <cdr:cNvPr id="11" name="Прямая соединительная линия 10"/>
        <cdr:cNvSpPr/>
      </cdr:nvSpPr>
      <cdr:spPr>
        <a:xfrm xmlns:a="http://schemas.openxmlformats.org/drawingml/2006/main" rot="5400000">
          <a:off x="250008" y="2250322"/>
          <a:ext cx="357207" cy="14284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0.75862</cdr:x>
      <cdr:y>0.4</cdr:y>
    </cdr:from>
    <cdr:to>
      <cdr:x>0.81818</cdr:x>
      <cdr:y>0.45943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flipV="1">
          <a:off x="3143272" y="1714512"/>
          <a:ext cx="246781" cy="25473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0.36207</cdr:x>
      <cdr:y>0.33333</cdr:y>
    </cdr:from>
    <cdr:to>
      <cdr:x>0.38924</cdr:x>
      <cdr:y>0.38213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 flipV="1">
          <a:off x="1451901" y="1477057"/>
          <a:ext cx="209170" cy="11257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0.2069</cdr:x>
      <cdr:y>0.38333</cdr:y>
    </cdr:from>
    <cdr:to>
      <cdr:x>0.24909</cdr:x>
      <cdr:y>0.41692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857256" y="1643074"/>
          <a:ext cx="174810" cy="14397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0.15517</cdr:x>
      <cdr:y>0.48333</cdr:y>
    </cdr:from>
    <cdr:to>
      <cdr:x>0.20232</cdr:x>
      <cdr:y>0.51007</cdr:y>
    </cdr:to>
    <cdr:sp macro="" textlink="">
      <cdr:nvSpPr>
        <cdr:cNvPr id="9" name="Прямая соединительная линия 8"/>
        <cdr:cNvSpPr/>
      </cdr:nvSpPr>
      <cdr:spPr>
        <a:xfrm xmlns:a="http://schemas.openxmlformats.org/drawingml/2006/main" rot="10800000" flipV="1">
          <a:off x="642942" y="2071702"/>
          <a:ext cx="195362" cy="11461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0.51724</cdr:x>
      <cdr:y>0.31667</cdr:y>
    </cdr:from>
    <cdr:to>
      <cdr:x>0.53448</cdr:x>
      <cdr:y>0.38333</cdr:y>
    </cdr:to>
    <cdr:sp macro="" textlink="">
      <cdr:nvSpPr>
        <cdr:cNvPr id="11" name="Прямая соединительная линия 10"/>
        <cdr:cNvSpPr/>
      </cdr:nvSpPr>
      <cdr:spPr>
        <a:xfrm xmlns:a="http://schemas.openxmlformats.org/drawingml/2006/main" rot="5400000" flipH="1" flipV="1">
          <a:off x="2143140" y="1357322"/>
          <a:ext cx="71438" cy="28575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0.80769</cdr:x>
      <cdr:y>0.32787</cdr:y>
    </cdr:from>
    <cdr:to>
      <cdr:x>0.84478</cdr:x>
      <cdr:y>0.42812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 flipV="1">
          <a:off x="2850856" y="1578300"/>
          <a:ext cx="436861" cy="13778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0.53846</cdr:x>
      <cdr:y>0.31148</cdr:y>
    </cdr:from>
    <cdr:to>
      <cdr:x>0.55769</cdr:x>
      <cdr:y>0.37705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>
          <a:off x="1893114" y="1464472"/>
          <a:ext cx="285736" cy="7143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0.13462</cdr:x>
      <cdr:y>0.42623</cdr:y>
    </cdr:from>
    <cdr:to>
      <cdr:x>0.18231</cdr:x>
      <cdr:y>0.45881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500066" y="1857388"/>
          <a:ext cx="177158" cy="1419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0.17308</cdr:x>
      <cdr:y>0.7377</cdr:y>
    </cdr:from>
    <cdr:to>
      <cdr:x>0.23263</cdr:x>
      <cdr:y>0.78902</cdr:y>
    </cdr:to>
    <cdr:sp macro="" textlink="">
      <cdr:nvSpPr>
        <cdr:cNvPr id="9" name="Прямая соединительная линия 8"/>
        <cdr:cNvSpPr/>
      </cdr:nvSpPr>
      <cdr:spPr>
        <a:xfrm xmlns:a="http://schemas.openxmlformats.org/drawingml/2006/main" rot="10800000" flipV="1">
          <a:off x="642942" y="3214710"/>
          <a:ext cx="221215" cy="22359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0.42308</cdr:x>
      <cdr:y>0.32787</cdr:y>
    </cdr:from>
    <cdr:to>
      <cdr:x>0.49402</cdr:x>
      <cdr:y>0.39053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16200000" flipV="1">
          <a:off x="1566871" y="1433524"/>
          <a:ext cx="273055" cy="26352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0.23077</cdr:x>
      <cdr:y>0.7541</cdr:y>
    </cdr:from>
    <cdr:to>
      <cdr:x>0.26923</cdr:x>
      <cdr:y>0.78981</cdr:y>
    </cdr:to>
    <cdr:sp macro="" textlink="">
      <cdr:nvSpPr>
        <cdr:cNvPr id="11" name="Прямая соединительная линия 10"/>
        <cdr:cNvSpPr/>
      </cdr:nvSpPr>
      <cdr:spPr>
        <a:xfrm xmlns:a="http://schemas.openxmlformats.org/drawingml/2006/main" rot="5400000" flipH="1" flipV="1">
          <a:off x="850884" y="3292520"/>
          <a:ext cx="155614" cy="14287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0.36538</cdr:x>
      <cdr:y>0.7541</cdr:y>
    </cdr:from>
    <cdr:to>
      <cdr:x>0.40385</cdr:x>
      <cdr:y>0.80328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>
          <a:off x="1357322" y="3286148"/>
          <a:ext cx="142876" cy="21431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0.76786</cdr:x>
      <cdr:y>0.38983</cdr:y>
    </cdr:from>
    <cdr:to>
      <cdr:x>0.82742</cdr:x>
      <cdr:y>0.44926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flipV="1">
          <a:off x="3071834" y="1643074"/>
          <a:ext cx="238272" cy="25048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0.46429</cdr:x>
      <cdr:y>0.33898</cdr:y>
    </cdr:from>
    <cdr:to>
      <cdr:x>0.47422</cdr:x>
      <cdr:y>0.39324</cdr:y>
    </cdr:to>
    <cdr:sp macro="" textlink="">
      <cdr:nvSpPr>
        <cdr:cNvPr id="5" name="Прямая соединительная линия 4"/>
        <cdr:cNvSpPr/>
      </cdr:nvSpPr>
      <cdr:spPr>
        <a:xfrm xmlns:a="http://schemas.openxmlformats.org/drawingml/2006/main" rot="16200000" flipV="1">
          <a:off x="1762902" y="1523246"/>
          <a:ext cx="228698" cy="3972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0.30357</cdr:x>
      <cdr:y>0.37288</cdr:y>
    </cdr:from>
    <cdr:to>
      <cdr:x>0.34576</cdr:x>
      <cdr:y>0.40647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1214446" y="1571636"/>
          <a:ext cx="168782" cy="14157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0.76786</cdr:x>
      <cdr:y>0.77966</cdr:y>
    </cdr:from>
    <cdr:to>
      <cdr:x>0.83929</cdr:x>
      <cdr:y>0.83051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>
          <a:off x="3071834" y="3286148"/>
          <a:ext cx="285758" cy="21432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0.66071</cdr:x>
      <cdr:y>0.79661</cdr:y>
    </cdr:from>
    <cdr:to>
      <cdr:x>0.69642</cdr:x>
      <cdr:y>0.83051</cdr:y>
    </cdr:to>
    <cdr:sp macro="" textlink="">
      <cdr:nvSpPr>
        <cdr:cNvPr id="15" name="Прямая соединительная линия 14"/>
        <cdr:cNvSpPr/>
      </cdr:nvSpPr>
      <cdr:spPr>
        <a:xfrm xmlns:a="http://schemas.openxmlformats.org/drawingml/2006/main" rot="5400000">
          <a:off x="2643194" y="3357598"/>
          <a:ext cx="142883" cy="14285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0.23214</cdr:x>
      <cdr:y>0.77966</cdr:y>
    </cdr:from>
    <cdr:to>
      <cdr:x>0.28571</cdr:x>
      <cdr:y>0.81356</cdr:y>
    </cdr:to>
    <cdr:sp macro="" textlink="">
      <cdr:nvSpPr>
        <cdr:cNvPr id="17" name="Прямая соединительная линия 16"/>
        <cdr:cNvSpPr/>
      </cdr:nvSpPr>
      <cdr:spPr>
        <a:xfrm xmlns:a="http://schemas.openxmlformats.org/drawingml/2006/main" rot="10800000" flipV="1">
          <a:off x="928682" y="3286148"/>
          <a:ext cx="214325" cy="14287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0.2069</cdr:x>
      <cdr:y>0.41667</cdr:y>
    </cdr:from>
    <cdr:to>
      <cdr:x>0.77586</cdr:x>
      <cdr:y>0.51667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7256" y="1785950"/>
          <a:ext cx="235745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uk-UA" sz="1800" b="1" dirty="0" smtClean="0"/>
            <a:t>0,6 МЦП </a:t>
          </a:r>
          <a:r>
            <a:rPr lang="uk-UA" sz="1800" b="1" dirty="0" err="1" smtClean="0"/>
            <a:t>“Турбота”</a:t>
          </a:r>
          <a:endParaRPr lang="uk-UA" sz="18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0.78182</cdr:x>
      <cdr:y>0.40351</cdr:y>
    </cdr:from>
    <cdr:to>
      <cdr:x>0.83709</cdr:x>
      <cdr:y>0.47369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rot="5400000" flipH="1" flipV="1">
          <a:off x="3037532" y="1677376"/>
          <a:ext cx="285771" cy="21716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0.09091</cdr:x>
      <cdr:y>0.4386</cdr:y>
    </cdr:from>
    <cdr:to>
      <cdr:x>0.1386</cdr:x>
      <cdr:y>0.47118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rot="10800000">
          <a:off x="357190" y="1785950"/>
          <a:ext cx="187379" cy="13266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</cdr:x>
      <cdr:y>0.36842</cdr:y>
    </cdr:from>
    <cdr:to>
      <cdr:x>0.23143</cdr:x>
      <cdr:y>0.43108</cdr:y>
    </cdr:to>
    <cdr:sp macro="" textlink="">
      <cdr:nvSpPr>
        <cdr:cNvPr id="8" name="Прямая соединительная линия 7"/>
        <cdr:cNvSpPr/>
      </cdr:nvSpPr>
      <cdr:spPr>
        <a:xfrm xmlns:a="http://schemas.openxmlformats.org/drawingml/2006/main" rot="16200000" flipV="1">
          <a:off x="719993" y="1566024"/>
          <a:ext cx="255148" cy="12349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0.41818</cdr:x>
      <cdr:y>0.31579</cdr:y>
    </cdr:from>
    <cdr:to>
      <cdr:x>0.43636</cdr:x>
      <cdr:y>0.38596</cdr:y>
    </cdr:to>
    <cdr:sp macro="" textlink="">
      <cdr:nvSpPr>
        <cdr:cNvPr id="6" name="Прямая соединительная линия 5"/>
        <cdr:cNvSpPr/>
      </cdr:nvSpPr>
      <cdr:spPr>
        <a:xfrm xmlns:a="http://schemas.openxmlformats.org/drawingml/2006/main" rot="5400000" flipH="1" flipV="1">
          <a:off x="1535930" y="1393029"/>
          <a:ext cx="285730" cy="7143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D264A-B59B-40C1-BB09-CDD49DAEB10E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6037C-6776-4BC6-B2A5-A931EBEF5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6028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6037C-6776-4BC6-B2A5-A931EBEF55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chart" Target="../charts/char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chart" Target="../charts/char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5" y="214290"/>
            <a:ext cx="2357454" cy="2357453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71472" y="2000240"/>
            <a:ext cx="82868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ПРЕЗЕНТАЦІЯ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Проєкту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бюджету міста Києва на 2021 рік по головному розпоряднику бюджетних коштів – Солом’янській районній в місті Києві державній адміністрації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32440" cy="128588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uk-UA" sz="2200" i="1" dirty="0" smtClean="0">
                <a:solidFill>
                  <a:schemeClr val="tx1"/>
                </a:solidFill>
                <a:latin typeface="+mn-lt"/>
              </a:rPr>
              <a:t>Видатки на капітальні ремонти </a:t>
            </a:r>
            <a:br>
              <a:rPr lang="uk-UA" sz="2200" i="1" dirty="0" smtClean="0">
                <a:solidFill>
                  <a:schemeClr val="tx1"/>
                </a:solidFill>
                <a:latin typeface="+mn-lt"/>
              </a:rPr>
            </a:br>
            <a:r>
              <a:rPr lang="uk-UA" sz="2200" i="1" dirty="0" smtClean="0">
                <a:solidFill>
                  <a:schemeClr val="tx1"/>
                </a:solidFill>
                <a:latin typeface="+mn-lt"/>
              </a:rPr>
              <a:t>в </a:t>
            </a:r>
            <a:r>
              <a:rPr lang="uk-UA" sz="2200" i="1" dirty="0" err="1" smtClean="0">
                <a:solidFill>
                  <a:schemeClr val="tx1"/>
                </a:solidFill>
                <a:latin typeface="+mn-lt"/>
              </a:rPr>
              <a:t>проєкті</a:t>
            </a:r>
            <a:r>
              <a:rPr lang="uk-UA" sz="2200" i="1" dirty="0" smtClean="0">
                <a:solidFill>
                  <a:schemeClr val="tx1"/>
                </a:solidFill>
                <a:latin typeface="+mn-lt"/>
              </a:rPr>
              <a:t> бюджету міста Києва  на 2021 рік по Солом'янському району</a:t>
            </a:r>
            <a:r>
              <a:rPr lang="uk-UA" sz="2000" i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000" i="1" dirty="0" smtClean="0">
                <a:solidFill>
                  <a:schemeClr val="tx1"/>
                </a:solidFill>
                <a:latin typeface="+mn-lt"/>
              </a:rPr>
            </a:br>
            <a:r>
              <a:rPr lang="uk-UA" sz="2200" dirty="0" smtClean="0">
                <a:solidFill>
                  <a:schemeClr val="tx1"/>
                </a:solidFill>
                <a:latin typeface="+mn-lt"/>
              </a:rPr>
              <a:t>Всього: 162 320,8 тис. грн.</a:t>
            </a:r>
            <a:br>
              <a:rPr lang="uk-UA" sz="2200" dirty="0" smtClean="0">
                <a:solidFill>
                  <a:schemeClr val="tx1"/>
                </a:solidFill>
                <a:latin typeface="+mn-lt"/>
              </a:rPr>
            </a:br>
            <a:r>
              <a:rPr lang="uk-UA" sz="2000" i="1" dirty="0" smtClean="0">
                <a:solidFill>
                  <a:schemeClr val="tx1"/>
                </a:solidFill>
                <a:latin typeface="+mn-lt"/>
              </a:rPr>
              <a:t>в т. ч. громадський бюджет – 15 628,3 тис. грн.</a:t>
            </a:r>
            <a:r>
              <a:rPr lang="uk-UA" sz="2000" dirty="0" smtClean="0">
                <a:solidFill>
                  <a:schemeClr val="tx1"/>
                </a:solidFill>
                <a:latin typeface="+mn-lt"/>
              </a:rPr>
              <a:t> </a:t>
            </a:r>
            <a:endParaRPr lang="uk-UA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44" y="1500174"/>
            <a:ext cx="3929090" cy="7143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sz="1600" b="1" i="1" dirty="0" smtClean="0">
                <a:solidFill>
                  <a:srgbClr val="002060"/>
                </a:solidFill>
              </a:rPr>
              <a:t>Освіта – 66 768,4 тис. грн.;</a:t>
            </a:r>
          </a:p>
          <a:p>
            <a:pPr algn="ctr"/>
            <a:r>
              <a:rPr lang="uk-UA" sz="1400" i="1" dirty="0" smtClean="0">
                <a:solidFill>
                  <a:srgbClr val="002060"/>
                </a:solidFill>
              </a:rPr>
              <a:t>в т.ч. громадський бюджет – 11416,0  тис. грн</a:t>
            </a:r>
            <a:r>
              <a:rPr lang="uk-UA" sz="1600" i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571744"/>
            <a:ext cx="3857652" cy="50006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chemeClr val="tx1"/>
                </a:solidFill>
              </a:rPr>
              <a:t>Надання дошкільної освіти –23 209,3 тис. </a:t>
            </a:r>
            <a:r>
              <a:rPr lang="uk-UA" sz="1200" dirty="0" err="1" smtClean="0">
                <a:solidFill>
                  <a:schemeClr val="tx1"/>
                </a:solidFill>
              </a:rPr>
              <a:t>грн</a:t>
            </a:r>
            <a:r>
              <a:rPr lang="uk-UA" sz="1200" dirty="0" smtClean="0">
                <a:solidFill>
                  <a:schemeClr val="tx1"/>
                </a:solidFill>
              </a:rPr>
              <a:t>;</a:t>
            </a:r>
          </a:p>
          <a:p>
            <a:r>
              <a:rPr lang="uk-UA" sz="1000" i="1" dirty="0" smtClean="0">
                <a:solidFill>
                  <a:schemeClr val="tx1"/>
                </a:solidFill>
              </a:rPr>
              <a:t>в т.ч. громадський бюджет – 1 396,9 тис. грн.</a:t>
            </a:r>
            <a:endParaRPr lang="uk-UA" sz="1000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3214686"/>
            <a:ext cx="3857652" cy="50006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rgbClr val="002060"/>
                </a:solidFill>
              </a:rPr>
              <a:t>Надання загальної середньої освіти  – 29 739,1 тис. </a:t>
            </a:r>
            <a:r>
              <a:rPr lang="uk-UA" sz="1200" dirty="0" err="1" smtClean="0">
                <a:solidFill>
                  <a:srgbClr val="002060"/>
                </a:solidFill>
              </a:rPr>
              <a:t>грн</a:t>
            </a:r>
            <a:r>
              <a:rPr lang="uk-UA" sz="12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uk-UA" sz="1000" i="1" dirty="0" smtClean="0">
                <a:solidFill>
                  <a:srgbClr val="002060"/>
                </a:solidFill>
              </a:rPr>
              <a:t>в т.ч. громадський бюджет – 10 019,1 тис. грн.</a:t>
            </a:r>
            <a:endParaRPr lang="uk-UA" sz="1000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857628"/>
            <a:ext cx="3857652" cy="8572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1600" dirty="0" smtClean="0"/>
          </a:p>
          <a:p>
            <a:r>
              <a:rPr lang="uk-UA" sz="1200" dirty="0" smtClean="0">
                <a:solidFill>
                  <a:srgbClr val="002060"/>
                </a:solidFill>
              </a:rPr>
              <a:t>Надання загальної середньої освіти навчально-реабілітаційними центрами для дітей з особливими освітніми потребами, зумовленими складними порушеннями розвитку – 500,0 тис. грн.</a:t>
            </a:r>
          </a:p>
          <a:p>
            <a:endParaRPr lang="uk-UA" sz="16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857760"/>
            <a:ext cx="3857652" cy="78581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1600" dirty="0" smtClean="0"/>
          </a:p>
          <a:p>
            <a:r>
              <a:rPr lang="uk-UA" sz="1200" dirty="0" smtClean="0">
                <a:solidFill>
                  <a:srgbClr val="002060"/>
                </a:solidFill>
              </a:rPr>
              <a:t>Надання загальної середньої освіти спеціальними закладами загальної середньої освіти для дітей, які потребують корекції фізичного та/або розумового розвитку - 320,0 тис. грн.</a:t>
            </a:r>
          </a:p>
          <a:p>
            <a:endParaRPr lang="uk-UA" sz="16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786454"/>
            <a:ext cx="3857652" cy="78581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1200" dirty="0" smtClean="0"/>
          </a:p>
          <a:p>
            <a:r>
              <a:rPr lang="uk-UA" sz="1200" dirty="0" smtClean="0">
                <a:solidFill>
                  <a:srgbClr val="002060"/>
                </a:solidFill>
              </a:rPr>
              <a:t>Надання загальної середньої освіти санаторними закладами загальної середньої освіти з відповідним профілем для дітей, які потребують тривалого лікування – 3 000,0 тис. грн.</a:t>
            </a:r>
          </a:p>
          <a:p>
            <a:endParaRPr lang="uk-UA" sz="16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857892"/>
            <a:ext cx="4357718" cy="71438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1600" dirty="0" smtClean="0"/>
          </a:p>
          <a:p>
            <a:r>
              <a:rPr lang="uk-UA" sz="1200" dirty="0" smtClean="0">
                <a:solidFill>
                  <a:srgbClr val="002060"/>
                </a:solidFill>
              </a:rPr>
              <a:t>Надання позашкільної освіти закладами позашкільної освіти, заходи із позашкільної роботи з дітьми – 10 000,0 тис. грн.</a:t>
            </a:r>
          </a:p>
          <a:p>
            <a:endParaRPr lang="uk-UA" sz="1600" i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1928802"/>
            <a:ext cx="4286280" cy="64294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endParaRPr lang="uk-UA" sz="1600" b="1" dirty="0" smtClean="0">
              <a:solidFill>
                <a:srgbClr val="002060"/>
              </a:solidFill>
            </a:endParaRPr>
          </a:p>
          <a:p>
            <a:pPr algn="ctr"/>
            <a:r>
              <a:rPr lang="uk-UA" sz="1600" b="1" i="1" dirty="0" smtClean="0">
                <a:solidFill>
                  <a:srgbClr val="002060"/>
                </a:solidFill>
              </a:rPr>
              <a:t>Житлове господарство – 95 416,7 тис. грн.; </a:t>
            </a:r>
            <a:r>
              <a:rPr lang="uk-UA" sz="1400" b="1" i="1" dirty="0" smtClean="0">
                <a:solidFill>
                  <a:srgbClr val="002060"/>
                </a:solidFill>
              </a:rPr>
              <a:t>в т.ч. громадський бюджет – 4 076,6 тис. грн.</a:t>
            </a:r>
            <a:endParaRPr lang="uk-UA" sz="1600" b="1" i="1" dirty="0" smtClean="0">
              <a:solidFill>
                <a:srgbClr val="002060"/>
              </a:solidFill>
            </a:endParaRPr>
          </a:p>
          <a:p>
            <a:pPr algn="ctr"/>
            <a:endParaRPr lang="uk-UA" sz="1400" b="1" dirty="0" smtClean="0">
              <a:solidFill>
                <a:srgbClr val="002060"/>
              </a:solidFill>
            </a:endParaRPr>
          </a:p>
          <a:p>
            <a:pPr algn="ctr"/>
            <a:endParaRPr lang="uk-UA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7215206" y="2571744"/>
            <a:ext cx="214314" cy="214314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Прямоугольник 24"/>
          <p:cNvSpPr/>
          <p:nvPr/>
        </p:nvSpPr>
        <p:spPr>
          <a:xfrm>
            <a:off x="4572000" y="2857496"/>
            <a:ext cx="4286280" cy="42862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rgbClr val="002060"/>
                </a:solidFill>
              </a:rPr>
              <a:t>Експлуатація та технічне обслуговування житлового фонду  – 80 840,7 тис. грн.; </a:t>
            </a:r>
            <a:r>
              <a:rPr lang="uk-UA" sz="1000" i="1" dirty="0" smtClean="0">
                <a:solidFill>
                  <a:srgbClr val="002060"/>
                </a:solidFill>
              </a:rPr>
              <a:t>в т.ч. громадський бюджет – 4 076,6 тис. грн.</a:t>
            </a:r>
            <a:endParaRPr lang="uk-UA" sz="1200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3429000"/>
            <a:ext cx="4286280" cy="428628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rgbClr val="002060"/>
                </a:solidFill>
              </a:rPr>
              <a:t>Забезпечення надійної та безперебійної експлуатації ліфтів  – 14 576,0 тис. грн.</a:t>
            </a:r>
            <a:endParaRPr lang="uk-UA" sz="1200" dirty="0">
              <a:solidFill>
                <a:srgbClr val="002060"/>
              </a:solidFill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1643042" y="2214554"/>
            <a:ext cx="285752" cy="35719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00" y="4214818"/>
            <a:ext cx="4357718" cy="64294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endParaRPr lang="uk-UA" sz="1600" b="1" dirty="0" smtClean="0">
              <a:solidFill>
                <a:srgbClr val="002060"/>
              </a:solidFill>
            </a:endParaRPr>
          </a:p>
          <a:p>
            <a:pPr algn="ctr"/>
            <a:r>
              <a:rPr lang="uk-UA" sz="1600" b="1" i="1" dirty="0" smtClean="0">
                <a:solidFill>
                  <a:srgbClr val="002060"/>
                </a:solidFill>
              </a:rPr>
              <a:t>Комунальне господарство – 135,7 тис. грн.; </a:t>
            </a:r>
          </a:p>
          <a:p>
            <a:pPr algn="ctr"/>
            <a:r>
              <a:rPr lang="uk-UA" sz="1400" b="1" i="1" dirty="0" smtClean="0">
                <a:solidFill>
                  <a:srgbClr val="002060"/>
                </a:solidFill>
              </a:rPr>
              <a:t>в т.ч. громадський бюджет – 135,7 тис. грн.</a:t>
            </a:r>
            <a:endParaRPr lang="uk-UA" sz="1600" b="1" i="1" dirty="0" smtClean="0">
              <a:solidFill>
                <a:srgbClr val="002060"/>
              </a:solidFill>
            </a:endParaRPr>
          </a:p>
          <a:p>
            <a:pPr algn="ctr"/>
            <a:endParaRPr lang="uk-UA" sz="1400" b="1" dirty="0" smtClean="0">
              <a:solidFill>
                <a:srgbClr val="002060"/>
              </a:solidFill>
            </a:endParaRPr>
          </a:p>
          <a:p>
            <a:pPr algn="ctr"/>
            <a:endParaRPr lang="uk-UA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5143512"/>
            <a:ext cx="4357718" cy="428628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dirty="0" smtClean="0">
                <a:solidFill>
                  <a:srgbClr val="002060"/>
                </a:solidFill>
              </a:rPr>
              <a:t>Організація благоустрою населених пунктів  – 135,7 тис. грн.;</a:t>
            </a:r>
          </a:p>
          <a:p>
            <a:r>
              <a:rPr lang="uk-UA" sz="1000" i="1" dirty="0" smtClean="0">
                <a:solidFill>
                  <a:srgbClr val="002060"/>
                </a:solidFill>
              </a:rPr>
              <a:t>в т. ч. громадський бюджет – 135,7 тис. грн.</a:t>
            </a:r>
            <a:endParaRPr lang="uk-UA" sz="1000" i="1" dirty="0">
              <a:solidFill>
                <a:srgbClr val="002060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7572396" y="4857760"/>
            <a:ext cx="214314" cy="214314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186766" cy="652474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«Державне управління»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00042"/>
            <a:ext cx="8643998" cy="571504"/>
          </a:xfrm>
        </p:spPr>
        <p:txBody>
          <a:bodyPr>
            <a:normAutofit fontScale="25000" lnSpcReduction="20000"/>
          </a:bodyPr>
          <a:lstStyle/>
          <a:p>
            <a:pPr algn="ctr"/>
            <a:endParaRPr lang="uk-UA" sz="2400" b="1" dirty="0" smtClean="0"/>
          </a:p>
          <a:p>
            <a:pPr algn="ctr"/>
            <a:r>
              <a:rPr lang="uk-UA" sz="11200" b="1" dirty="0" smtClean="0"/>
              <a:t>Структура видатків загального фонду по галузі</a:t>
            </a:r>
            <a:endParaRPr lang="ru-RU" sz="112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14348" y="1928802"/>
          <a:ext cx="378621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5143504" y="1785926"/>
          <a:ext cx="357190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357290" y="5715016"/>
          <a:ext cx="6579870" cy="85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1000108"/>
            <a:ext cx="3857652" cy="1285884"/>
          </a:xfrm>
        </p:spPr>
        <p:txBody>
          <a:bodyPr/>
          <a:lstStyle/>
          <a:p>
            <a:pPr algn="ctr"/>
            <a:r>
              <a:rPr lang="uk-UA" dirty="0" smtClean="0">
                <a:latin typeface="+mn-lt"/>
              </a:rPr>
              <a:t>«Освіта»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0298" y="142852"/>
            <a:ext cx="6643702" cy="642942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/>
              <a:t>Структура видатків загального фонду по галузі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1714488"/>
          <a:ext cx="4071966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429124" y="1714488"/>
          <a:ext cx="414340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071538" y="5786454"/>
          <a:ext cx="7286676" cy="85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 descr="C:\Users\n.fedonyuk\Desktop\Безымянный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777631" cy="17334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ºÐ°ÑÑÐ¸Ð½ÐºÐ¸ Ð´Ð»Ñ ÑÐºÐ¾Ð»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70410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3357586" cy="857256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ОСВІТА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000" b="1" i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Загальний фонд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000" b="1" i="1" u="none" strike="noStrike" kern="1200" cap="none" spc="0" normalizeH="0" baseline="0" noProof="0" dirty="0">
              <a:ln w="6350">
                <a:noFill/>
              </a:ln>
              <a:solidFill>
                <a:srgbClr val="C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86182" y="2714620"/>
            <a:ext cx="2286016" cy="14398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Освіта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2 025 359,5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тис. грн.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868" y="357166"/>
            <a:ext cx="2357454" cy="128588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Надання дошкільної освіти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536 127,3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72264" y="714356"/>
            <a:ext cx="2286016" cy="14287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Надання загальної середньої освіти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1 124 783,1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500826" y="2643182"/>
            <a:ext cx="2357454" cy="150019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Надання загальної середньої освіти навчально-реабілітаційними центрами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38 855,5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86512" y="4572008"/>
            <a:ext cx="2643206" cy="150019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Надання  загальної середньої освіти санаторними закладами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29 739,7 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7158" y="4929198"/>
            <a:ext cx="2428892" cy="142876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Надання позашкільної освіти позашкільними закладами освіти 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85 849,2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28596" y="2857496"/>
            <a:ext cx="2500330" cy="142876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Надання спеціальної освіти школами естетичного виховання 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97 142,5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57224" y="1142984"/>
            <a:ext cx="2428892" cy="14287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Інші програми та заходи у сфері освіти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36 579,9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86116" y="5072074"/>
            <a:ext cx="2643206" cy="150019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Надання загальної середньої освіти спеціальними закладами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76 282,3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89034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uk-UA" dirty="0" smtClean="0">
                <a:latin typeface="+mn-lt"/>
              </a:rPr>
              <a:t>Видатки на дошкільну освіту</a:t>
            </a:r>
            <a:endParaRPr lang="uk-UA" dirty="0">
              <a:latin typeface="+mn-lt"/>
            </a:endParaRPr>
          </a:p>
        </p:txBody>
      </p:sp>
      <p:pic>
        <p:nvPicPr>
          <p:cNvPr id="4" name="Picture 11" descr="/Files/images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3857628"/>
            <a:ext cx="4501734" cy="280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928662" y="1571612"/>
            <a:ext cx="2500330" cy="18573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000" i="1" dirty="0" smtClean="0"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ctr"/>
            <a:r>
              <a:rPr lang="uk-UA" sz="2000" i="1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536 127,3 </a:t>
            </a:r>
          </a:p>
          <a:p>
            <a:pPr algn="ctr"/>
            <a:r>
              <a:rPr lang="uk-UA" sz="2000" i="1" dirty="0" smtClean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тис. грн.</a:t>
            </a:r>
          </a:p>
          <a:p>
            <a:pPr algn="ctr"/>
            <a:endParaRPr lang="uk-UA" dirty="0"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7654" name="AutoShape 6" descr="Ð ÐµÐ·ÑÐ»ÑÑÐ°Ñ Ð¿Ð¾ÑÑÐºÑ Ð·Ð¾Ð±ÑÐ°Ð¶ÐµÐ½Ñ Ð·Ð° Ð·Ð°Ð¿Ð¸ÑÐ¾Ð¼ &quot;ÐºÐ°ÑÑÐ¸Ð½ÐºÐ° ÑÑÑÐµÐ»Ð¾ÑÐºÐ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7656" name="AutoShape 8" descr="Ð¡ÑÑÐµÐ»ÐºÐ°, ÐÑÐ°ÑÐ½ÑÐ¹, ÐÐ¾, Ð¡Ð¸Ð¼Ð²Ð¾Ð», ÐÐ½Ð°Ñ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4716017" y="3775123"/>
            <a:ext cx="42454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В тому числі:</a:t>
            </a:r>
          </a:p>
          <a:p>
            <a:endParaRPr lang="uk-UA" sz="1600" dirty="0" smtClean="0"/>
          </a:p>
          <a:p>
            <a:pPr>
              <a:buFont typeface="Wingdings" pitchFamily="2" charset="2"/>
              <a:buChar char="ü"/>
            </a:pPr>
            <a:r>
              <a:rPr lang="uk-UA" sz="1600" dirty="0" smtClean="0"/>
              <a:t>здобуття дошкільної освіти у приватних навчальних закладах – 7 264,8 тис. </a:t>
            </a:r>
            <a:r>
              <a:rPr lang="uk-UA" sz="1600" dirty="0" err="1" smtClean="0"/>
              <a:t>грн</a:t>
            </a:r>
            <a:r>
              <a:rPr lang="uk-UA" sz="1600" dirty="0" smtClean="0"/>
              <a:t>;</a:t>
            </a:r>
          </a:p>
          <a:p>
            <a:pPr>
              <a:buFont typeface="Wingdings" pitchFamily="2" charset="2"/>
              <a:buChar char="ü"/>
            </a:pPr>
            <a:endParaRPr lang="uk-UA" sz="1600" dirty="0" smtClean="0"/>
          </a:p>
          <a:p>
            <a:pPr>
              <a:buFont typeface="Wingdings" pitchFamily="2" charset="2"/>
              <a:buChar char="ü"/>
            </a:pPr>
            <a:r>
              <a:rPr lang="uk-UA" sz="1600" dirty="0" smtClean="0"/>
              <a:t>громадські </a:t>
            </a:r>
            <a:r>
              <a:rPr lang="uk-UA" sz="1600" dirty="0" err="1" smtClean="0"/>
              <a:t>проєкти</a:t>
            </a:r>
            <a:r>
              <a:rPr lang="uk-UA" sz="1600" dirty="0" smtClean="0"/>
              <a:t> – 80,4 тис. </a:t>
            </a:r>
            <a:r>
              <a:rPr lang="uk-UA" sz="1600" dirty="0" err="1" smtClean="0"/>
              <a:t>грн</a:t>
            </a:r>
            <a:r>
              <a:rPr lang="uk-UA" sz="1600" dirty="0" smtClean="0"/>
              <a:t>;</a:t>
            </a:r>
          </a:p>
          <a:p>
            <a:endParaRPr lang="uk-UA" sz="1600" dirty="0" smtClean="0"/>
          </a:p>
          <a:p>
            <a:pPr>
              <a:buFont typeface="Wingdings" pitchFamily="2" charset="2"/>
              <a:buChar char="ü"/>
            </a:pPr>
            <a:r>
              <a:rPr lang="uk-UA" sz="1600" dirty="0" smtClean="0"/>
              <a:t>поточний ремонт – 18 095,8 тис. </a:t>
            </a:r>
            <a:r>
              <a:rPr lang="uk-UA" sz="1600" dirty="0" err="1" smtClean="0"/>
              <a:t>грн</a:t>
            </a:r>
            <a:r>
              <a:rPr lang="uk-UA" sz="1600" dirty="0" smtClean="0"/>
              <a:t>;</a:t>
            </a:r>
          </a:p>
          <a:p>
            <a:pPr>
              <a:buFont typeface="Wingdings" pitchFamily="2" charset="2"/>
              <a:buChar char="ü"/>
            </a:pPr>
            <a:endParaRPr lang="uk-UA" sz="1600" dirty="0"/>
          </a:p>
          <a:p>
            <a:pPr>
              <a:buFont typeface="Wingdings" pitchFamily="2" charset="2"/>
              <a:buChar char="ü"/>
            </a:pPr>
            <a:r>
              <a:rPr lang="uk-UA" sz="1600" dirty="0" smtClean="0"/>
              <a:t>новий ЗДО № 168 – 13 969,2 тис. </a:t>
            </a:r>
            <a:r>
              <a:rPr lang="uk-UA" sz="1600" dirty="0" err="1" smtClean="0"/>
              <a:t>грн</a:t>
            </a:r>
            <a:r>
              <a:rPr lang="uk-UA" sz="1600" dirty="0" smtClean="0"/>
              <a:t>;</a:t>
            </a:r>
          </a:p>
          <a:p>
            <a:pPr>
              <a:buFont typeface="Wingdings" pitchFamily="2" charset="2"/>
              <a:buChar char="ü"/>
            </a:pPr>
            <a:endParaRPr lang="uk-UA" sz="1600" dirty="0"/>
          </a:p>
          <a:p>
            <a:pPr>
              <a:buFont typeface="Wingdings" pitchFamily="2" charset="2"/>
              <a:buChar char="ü"/>
            </a:pPr>
            <a:r>
              <a:rPr lang="uk-UA" sz="1600" dirty="0" smtClean="0"/>
              <a:t>субвенція – 109,9 тис. грн.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786182" y="1357298"/>
            <a:ext cx="1643074" cy="10001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496 607,3 </a:t>
            </a:r>
          </a:p>
          <a:p>
            <a:pPr algn="ctr"/>
            <a:r>
              <a:rPr lang="uk-UA" dirty="0" smtClean="0">
                <a:solidFill>
                  <a:srgbClr val="FFFF00"/>
                </a:solidFill>
              </a:rPr>
              <a:t>тис. грн.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1357298"/>
            <a:ext cx="2857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rgbClr val="FFFF00"/>
                </a:solidFill>
              </a:rPr>
              <a:t>Видатки на основі базового фінансового нормативу фінансової забезпеченості на утримання 1 вихованця у ЗДО</a:t>
            </a:r>
            <a:endParaRPr lang="uk-UA" sz="1600" dirty="0">
              <a:solidFill>
                <a:srgbClr val="FFFF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>
            <a:off x="3428992" y="2857496"/>
            <a:ext cx="967706" cy="308516"/>
          </a:xfrm>
          <a:prstGeom prst="curvedConnector3">
            <a:avLst>
              <a:gd name="adj1" fmla="val 50000"/>
            </a:avLst>
          </a:prstGeom>
          <a:ln w="44450" cap="rnd">
            <a:solidFill>
              <a:srgbClr val="92D050"/>
            </a:solidFill>
            <a:bevel/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3214678" y="1714488"/>
            <a:ext cx="500066" cy="142876"/>
          </a:xfrm>
          <a:prstGeom prst="straightConnector1">
            <a:avLst/>
          </a:prstGeom>
          <a:ln w="44450">
            <a:solidFill>
              <a:srgbClr val="FFFF00"/>
            </a:solidFill>
            <a:tailEnd type="arrow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214810" y="2643182"/>
            <a:ext cx="1643074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cxnSp>
        <p:nvCxnSpPr>
          <p:cNvPr id="18" name="Скругленная соединительная линия 17"/>
          <p:cNvCxnSpPr/>
          <p:nvPr/>
        </p:nvCxnSpPr>
        <p:spPr>
          <a:xfrm rot="16200000" flipH="1">
            <a:off x="5536413" y="3464719"/>
            <a:ext cx="428628" cy="214314"/>
          </a:xfrm>
          <a:prstGeom prst="curvedConnector3">
            <a:avLst>
              <a:gd name="adj1" fmla="val 4163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4439003" y="2618845"/>
            <a:ext cx="1980505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39 520,0 тис. грн.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071546"/>
            <a:ext cx="3857652" cy="1357322"/>
          </a:xfrm>
        </p:spPr>
        <p:txBody>
          <a:bodyPr/>
          <a:lstStyle/>
          <a:p>
            <a:pPr algn="ctr"/>
            <a:r>
              <a:rPr lang="uk-UA" dirty="0" smtClean="0">
                <a:latin typeface="+mn-lt"/>
              </a:rPr>
              <a:t>«Освіта»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5918" y="500042"/>
            <a:ext cx="7143768" cy="642942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/>
              <a:t>Структура видатків спеціального фонду по галузі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44" y="1928802"/>
          <a:ext cx="4071966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214810" y="1928802"/>
          <a:ext cx="414340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0" y="6000768"/>
          <a:ext cx="6500826" cy="642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6" name="AutoShape 4" descr="образование в Испании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8446" name="Picture 14" descr="Результат пошуку зображень за запитом картинки образование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908" y="142852"/>
            <a:ext cx="2273285" cy="1719226"/>
          </a:xfrm>
          <a:prstGeom prst="rect">
            <a:avLst/>
          </a:prstGeom>
          <a:noFill/>
        </p:spPr>
      </p:pic>
      <p:pic>
        <p:nvPicPr>
          <p:cNvPr id="9" name="Picture 2" descr="Educatio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5143512"/>
            <a:ext cx="2214546" cy="17144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429584" cy="135732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«Соціальний захист»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14290"/>
            <a:ext cx="8858312" cy="571504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uk-UA" sz="8600" b="1" dirty="0" smtClean="0"/>
              <a:t>Структура видатків загального фонду по галузі</a:t>
            </a:r>
            <a:endParaRPr lang="ru-RU" sz="8600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357298"/>
          <a:ext cx="371477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4876" y="1428736"/>
          <a:ext cx="4000528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928662" y="5786454"/>
          <a:ext cx="7786742" cy="928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6" y="500042"/>
            <a:ext cx="7143768" cy="642942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/>
              <a:t>Структура видатків спеціального фонду по галузі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553359546"/>
              </p:ext>
            </p:extLst>
          </p:nvPr>
        </p:nvGraphicFramePr>
        <p:xfrm>
          <a:off x="428596" y="1928802"/>
          <a:ext cx="4071966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3169662250"/>
              </p:ext>
            </p:extLst>
          </p:nvPr>
        </p:nvGraphicFramePr>
        <p:xfrm>
          <a:off x="4429124" y="2000240"/>
          <a:ext cx="414340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071538" y="5786454"/>
          <a:ext cx="7286676" cy="85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6" name="AutoShape 4" descr="образование в Испании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71604" y="1142984"/>
            <a:ext cx="7086600" cy="131920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+mn-lt"/>
              </a:rPr>
              <a:t>«Соціальний захист»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11" name="Picture 2" descr="https://pechersk.kyivcity.gov.ua/files/upravl_prac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42852"/>
            <a:ext cx="1785950" cy="1214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572560" cy="75723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«Молодіжна політика»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00042"/>
            <a:ext cx="8715436" cy="571504"/>
          </a:xfrm>
        </p:spPr>
        <p:txBody>
          <a:bodyPr/>
          <a:lstStyle/>
          <a:p>
            <a:pPr algn="ctr"/>
            <a:r>
              <a:rPr lang="uk-UA" sz="2800" b="1" dirty="0" smtClean="0"/>
              <a:t>Структура видатків загального фонду по галузі</a:t>
            </a:r>
            <a:endParaRPr lang="ru-RU" sz="2800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120016415"/>
              </p:ext>
            </p:extLst>
          </p:nvPr>
        </p:nvGraphicFramePr>
        <p:xfrm>
          <a:off x="357158" y="1857364"/>
          <a:ext cx="392909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81171258"/>
              </p:ext>
            </p:extLst>
          </p:nvPr>
        </p:nvGraphicFramePr>
        <p:xfrm>
          <a:off x="4429124" y="1857364"/>
          <a:ext cx="428628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357290" y="5500702"/>
          <a:ext cx="6579870" cy="1214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643998" cy="72391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1"/>
                </a:solidFill>
                <a:latin typeface="+mn-lt"/>
              </a:rPr>
              <a:t>«Культура і мистецтво»</a:t>
            </a:r>
            <a:endParaRPr lang="ru-RU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428604"/>
            <a:ext cx="8715436" cy="642942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Структура видатків загального фонду по галузі</a:t>
            </a:r>
            <a:endParaRPr lang="ru-RU" sz="28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599670759"/>
              </p:ext>
            </p:extLst>
          </p:nvPr>
        </p:nvGraphicFramePr>
        <p:xfrm>
          <a:off x="428596" y="2000240"/>
          <a:ext cx="371477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099727074"/>
              </p:ext>
            </p:extLst>
          </p:nvPr>
        </p:nvGraphicFramePr>
        <p:xfrm>
          <a:off x="4643438" y="2000240"/>
          <a:ext cx="3857652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428728" y="5715016"/>
          <a:ext cx="6579870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85720" y="389880"/>
            <a:ext cx="850112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uk-UA" sz="28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Проєктом</a:t>
            </a:r>
            <a:r>
              <a:rPr kumimoji="0" lang="uk-UA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бюджету міста Києва передбачено видатки загального та спеціального фонду на        2021 рік для головного розпорядника бюджетних коштів – Солом'янської районної в місті Києві державної адміністрації в сумі 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2 682 621</a:t>
            </a:r>
            <a:r>
              <a:rPr lang="uk-UA" sz="2800" b="1" i="1" dirty="0" smtClean="0">
                <a:ea typeface="Calibri" pitchFamily="34" charset="0"/>
                <a:cs typeface="Times New Roman" pitchFamily="18" charset="0"/>
              </a:rPr>
              <a:t>,9 т</a:t>
            </a: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ис. грн.</a:t>
            </a:r>
            <a:r>
              <a:rPr kumimoji="0" lang="uk-UA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   в тому числі: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b="1" i="1" dirty="0" smtClean="0">
                <a:ea typeface="Calibri" pitchFamily="34" charset="0"/>
                <a:cs typeface="Times New Roman" pitchFamily="18" charset="0"/>
              </a:rPr>
              <a:t>Загальний фонд – 2 311 488,0 тис. грн.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Спеціальний фонд – 371 133,9 тис. грн.</a:t>
            </a:r>
            <a:r>
              <a:rPr kumimoji="0" lang="uk-UA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(в тому числі бюджет розвитку – 266 292,4 тис. грн.)</a:t>
            </a:r>
            <a:endParaRPr kumimoji="0" lang="uk-UA" sz="28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2071678"/>
            <a:ext cx="3286148" cy="200026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chemeClr val="tx1"/>
                </a:solidFill>
              </a:rPr>
              <a:t>Культура і мистецтво </a:t>
            </a:r>
            <a:r>
              <a:rPr lang="uk-UA" sz="2000" b="1" i="1" dirty="0" smtClean="0">
                <a:solidFill>
                  <a:schemeClr val="tx1"/>
                </a:solidFill>
              </a:rPr>
              <a:t>(загальний фонд бюджету на 2021 рік)</a:t>
            </a:r>
          </a:p>
          <a:p>
            <a:pPr algn="ctr"/>
            <a:r>
              <a:rPr lang="uk-UA" sz="2000" b="1" i="1" dirty="0" smtClean="0">
                <a:solidFill>
                  <a:schemeClr val="tx1"/>
                </a:solidFill>
              </a:rPr>
              <a:t>33549,0 тис. грн.</a:t>
            </a:r>
            <a:endParaRPr lang="uk-UA" sz="2000" b="1" i="1" dirty="0">
              <a:solidFill>
                <a:schemeClr val="tx1"/>
              </a:solidFill>
            </a:endParaRPr>
          </a:p>
        </p:txBody>
      </p:sp>
      <p:pic>
        <p:nvPicPr>
          <p:cNvPr id="29700" name="Picture 4" descr="https://assets.swarmcdn.com/images/1x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9702" name="Picture 6" descr="https://assets.swarmcdn.com/images/1x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9704" name="Picture 8" descr="https://assets.swarmcdn.com/images/1x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9706" name="Picture 10" descr="ÐÐ¾Ð²Ð¾Ð»ÑÐ½Ð¾ ÑÑÑÐ´ÐµÐ½Ñ ÑÐ°Ð·Ð¼ÐµÑÐµÐ½Ð¸Ðµ ÐºÐ½Ð¸Ð³Ð¸ Ð² Ð¿Ð¾Ð»ÐºÑ â ÑÑÐ¾ÐºÐ¾Ð²Ð¾Ðµ ÑÐ¾Ñ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2428892" cy="1500198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785786" y="142852"/>
            <a:ext cx="2643206" cy="1071570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 smtClean="0">
                <a:solidFill>
                  <a:schemeClr val="tx1"/>
                </a:solidFill>
              </a:rPr>
              <a:t>Забезпечення діяльності бібліотек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26 000,1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572264" y="2857496"/>
            <a:ext cx="2286016" cy="1428760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 smtClean="0">
                <a:solidFill>
                  <a:schemeClr val="tx1"/>
                </a:solidFill>
              </a:rPr>
              <a:t>Забезпечення діяльності плаців і будинків культури, клубів, центрів дозвілля та інших клубних закладів </a:t>
            </a:r>
            <a:r>
              <a:rPr lang="uk-UA" sz="1400" dirty="0" smtClean="0">
                <a:solidFill>
                  <a:schemeClr val="tx1"/>
                </a:solidFill>
              </a:rPr>
              <a:t>2 313,4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pic>
        <p:nvPicPr>
          <p:cNvPr id="29710" name="Picture 14" descr="https://scontent.fiev13-1.fna.fbcdn.net/v/t1.0-0/c29.0.176.176a/p235x165/12391341_455836061284104_784850135708221029_n.jpg?_nc_cat=100&amp;_nc_ht=scontent.fiev13-1.fna&amp;oh=9859fe3eb136c511e5f9327078521d8f&amp;oe=5C9EB4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500570"/>
            <a:ext cx="2714644" cy="2143140"/>
          </a:xfrm>
          <a:prstGeom prst="rect">
            <a:avLst/>
          </a:prstGeom>
          <a:noFill/>
        </p:spPr>
      </p:pic>
      <p:pic>
        <p:nvPicPr>
          <p:cNvPr id="29712" name="Picture 16" descr="Ð ÐµÐ·ÑÐ»ÑÑÐ°Ñ Ð¿Ð¾ÑÑÐºÑ Ð·Ð¾Ð±ÑÐ°Ð¶ÐµÐ½Ñ Ð·Ð° Ð·Ð°Ð¿Ð¸ÑÐ¾Ð¼ &quot;ÑÐ¾ÑÐ¾ Ð¿ÑÐ¾Ð²ÐµÐ´ÐµÐ½Ð½Ñ ÑÐ²ÑÑ Ñ ÑÐ¾Ð»Ð¾Ð¼ÑÐ½ÑÑÐºÐ¾Ð¼Ñ ÑÐ°Ð¹Ð¾Ð½Ñ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714884"/>
            <a:ext cx="4572032" cy="1928804"/>
          </a:xfrm>
          <a:prstGeom prst="rect">
            <a:avLst/>
          </a:prstGeom>
          <a:noFill/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357158" y="3143248"/>
            <a:ext cx="2214578" cy="1357322"/>
          </a:xfrm>
          <a:prstGeom prst="wedgeRoundRect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 smtClean="0">
                <a:solidFill>
                  <a:schemeClr val="tx1"/>
                </a:solidFill>
              </a:rPr>
              <a:t>Інші заходи в галузі культури і мистецтв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2 572,0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5072066" y="500042"/>
            <a:ext cx="3286148" cy="1285884"/>
          </a:xfrm>
          <a:prstGeom prst="wedgeEllipse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 smtClean="0">
                <a:solidFill>
                  <a:schemeClr val="tx1"/>
                </a:solidFill>
              </a:rPr>
              <a:t>Забезпечення діяльності інших закладів в галузі культури і мистецтва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2 663,5 тис. грн.</a:t>
            </a:r>
            <a:endParaRPr lang="uk-U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572560" cy="652474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«Фізична культура і спорт»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357166"/>
            <a:ext cx="8858312" cy="71438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Структура видатків загального фонду по галузі</a:t>
            </a:r>
            <a:endParaRPr lang="ru-RU" sz="28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288673744"/>
              </p:ext>
            </p:extLst>
          </p:nvPr>
        </p:nvGraphicFramePr>
        <p:xfrm>
          <a:off x="285720" y="1857364"/>
          <a:ext cx="4143404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624557313"/>
              </p:ext>
            </p:extLst>
          </p:nvPr>
        </p:nvGraphicFramePr>
        <p:xfrm>
          <a:off x="4357686" y="1643050"/>
          <a:ext cx="4429156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357290" y="5572140"/>
          <a:ext cx="6511290" cy="928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st2.prosto.im/cache/st2/1/0/7/5/1075028/1075028_23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4143404" cy="29289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285728"/>
            <a:ext cx="6572296" cy="1169551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3800" b="1" i="1" dirty="0" smtClean="0">
                <a:solidFill>
                  <a:schemeClr val="accent6">
                    <a:lumMod val="50000"/>
                  </a:schemeClr>
                </a:solidFill>
              </a:rPr>
              <a:t>Фізична культура і спорт</a:t>
            </a:r>
          </a:p>
          <a:p>
            <a:pPr algn="ctr"/>
            <a:r>
              <a:rPr lang="uk-UA" sz="3200" b="1" dirty="0" smtClean="0">
                <a:solidFill>
                  <a:schemeClr val="accent6">
                    <a:lumMod val="50000"/>
                  </a:schemeClr>
                </a:solidFill>
              </a:rPr>
              <a:t>28171,2 тис. грн.</a:t>
            </a:r>
            <a:endParaRPr lang="uk-UA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2071678"/>
            <a:ext cx="4286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/>
              <a:t>Утримання та навчально-тренувальна робота комунальних дитячо-юнацьких спортивних шкіл -</a:t>
            </a:r>
          </a:p>
          <a:p>
            <a:r>
              <a:rPr lang="uk-UA" sz="2400" b="1" i="1" dirty="0" smtClean="0"/>
              <a:t>27 959,1 тис. грн. </a:t>
            </a:r>
            <a:endParaRPr lang="uk-UA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5214950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/>
              <a:t>Проведення фізкультурно-масових заходів серед населення району - 212,0  тис. грн.</a:t>
            </a:r>
            <a:endParaRPr lang="uk-UA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285860"/>
            <a:ext cx="8643998" cy="1000132"/>
          </a:xfrm>
        </p:spPr>
        <p:txBody>
          <a:bodyPr>
            <a:normAutofit fontScale="85000" lnSpcReduction="10000"/>
          </a:bodyPr>
          <a:lstStyle/>
          <a:p>
            <a:r>
              <a:rPr lang="uk-UA" sz="4000" b="1" dirty="0" err="1" smtClean="0"/>
              <a:t>КП</a:t>
            </a:r>
            <a:r>
              <a:rPr lang="uk-UA" sz="4000" b="1" dirty="0" smtClean="0"/>
              <a:t> УЗН </a:t>
            </a:r>
            <a:r>
              <a:rPr lang="uk-UA" sz="4000" i="1" dirty="0" smtClean="0"/>
              <a:t>-</a:t>
            </a:r>
            <a:r>
              <a:rPr lang="uk-UA" sz="4000" b="1" dirty="0" smtClean="0"/>
              <a:t> </a:t>
            </a:r>
            <a:r>
              <a:rPr lang="uk-UA" sz="3100" b="1" i="1" dirty="0" smtClean="0"/>
              <a:t>забезпечення збереження та утримання на належному рівні міської зеленої зони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4250876329"/>
              </p:ext>
            </p:extLst>
          </p:nvPr>
        </p:nvGraphicFramePr>
        <p:xfrm>
          <a:off x="1428728" y="1857364"/>
          <a:ext cx="6143668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2129438806"/>
              </p:ext>
            </p:extLst>
          </p:nvPr>
        </p:nvGraphicFramePr>
        <p:xfrm>
          <a:off x="0" y="5072074"/>
          <a:ext cx="8786874" cy="1428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0" y="428604"/>
            <a:ext cx="9001188" cy="65247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Видатки по галузі</a:t>
            </a:r>
            <a:r>
              <a:rPr kumimoji="0" lang="uk-UA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uk-UA" sz="3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92D05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«Комунальне господарство»</a:t>
            </a:r>
            <a:endParaRPr kumimoji="0" lang="ru-RU" sz="3800" b="1" i="0" u="none" strike="noStrike" kern="1200" cap="none" spc="0" normalizeH="0" baseline="0" noProof="0" dirty="0">
              <a:ln w="6350">
                <a:noFill/>
              </a:ln>
              <a:solidFill>
                <a:srgbClr val="92D05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142844" y="6000768"/>
            <a:ext cx="8858312" cy="71438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1285852" y="6286520"/>
            <a:ext cx="6429420" cy="428628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т.ч.: загальний фонд – 58,9 млн. грн.; </a:t>
            </a:r>
            <a:r>
              <a:rPr lang="uk-UA" sz="1400" b="1" i="1" dirty="0" smtClean="0"/>
              <a:t>спеціальний фонд – 10,2 млн. грн.</a:t>
            </a:r>
            <a:endParaRPr kumimoji="0" lang="ru-RU" sz="1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Текст 2"/>
          <p:cNvSpPr txBox="1">
            <a:spLocks/>
          </p:cNvSpPr>
          <p:nvPr/>
        </p:nvSpPr>
        <p:spPr>
          <a:xfrm>
            <a:off x="1285852" y="5643578"/>
            <a:ext cx="6429420" cy="35719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73152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т.ч.: загальний фонд – 40,0 млн. </a:t>
            </a:r>
            <a:r>
              <a:rPr kumimoji="0" lang="uk-UA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грн</a:t>
            </a:r>
            <a:r>
              <a:rPr lang="uk-UA" sz="1400" b="1" i="1" dirty="0" smtClean="0"/>
              <a:t>; спеціальний фонд – 17,4 млн. грн.</a:t>
            </a:r>
            <a:endParaRPr kumimoji="0" lang="ru-RU" sz="1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285860"/>
            <a:ext cx="8643998" cy="1000132"/>
          </a:xfrm>
        </p:spPr>
        <p:txBody>
          <a:bodyPr>
            <a:normAutofit fontScale="85000" lnSpcReduction="10000"/>
          </a:bodyPr>
          <a:lstStyle/>
          <a:p>
            <a:r>
              <a:rPr lang="uk-UA" sz="4000" b="1" dirty="0" err="1" smtClean="0"/>
              <a:t>КП</a:t>
            </a:r>
            <a:r>
              <a:rPr lang="uk-UA" sz="4000" b="1" dirty="0" smtClean="0"/>
              <a:t> УЗН </a:t>
            </a:r>
            <a:r>
              <a:rPr lang="uk-UA" sz="4000" i="1" dirty="0" smtClean="0"/>
              <a:t>-</a:t>
            </a:r>
            <a:r>
              <a:rPr lang="uk-UA" sz="4000" b="1" dirty="0" smtClean="0"/>
              <a:t> </a:t>
            </a:r>
            <a:r>
              <a:rPr lang="uk-UA" sz="3100" b="1" i="1" dirty="0" smtClean="0"/>
              <a:t>забезпечення збереження та утримання на належному рівні міської зеленої зони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885493506"/>
              </p:ext>
            </p:extLst>
          </p:nvPr>
        </p:nvGraphicFramePr>
        <p:xfrm>
          <a:off x="1428728" y="1857364"/>
          <a:ext cx="6143668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3607415486"/>
              </p:ext>
            </p:extLst>
          </p:nvPr>
        </p:nvGraphicFramePr>
        <p:xfrm>
          <a:off x="214282" y="5357826"/>
          <a:ext cx="8786874" cy="928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0" y="428604"/>
            <a:ext cx="9001188" cy="65247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Видатки по галузі</a:t>
            </a:r>
            <a:r>
              <a:rPr kumimoji="0" lang="uk-UA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uk-UA" sz="3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92D05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«Комунальне господарство»</a:t>
            </a:r>
            <a:endParaRPr kumimoji="0" lang="ru-RU" sz="3800" b="1" i="0" u="none" strike="noStrike" kern="1200" cap="none" spc="0" normalizeH="0" baseline="0" noProof="0" dirty="0">
              <a:ln w="6350">
                <a:noFill/>
              </a:ln>
              <a:solidFill>
                <a:srgbClr val="92D05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142844" y="6000768"/>
            <a:ext cx="8858312" cy="71438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73152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>
                <a:alpha val="3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5136797"/>
              </p:ext>
            </p:extLst>
          </p:nvPr>
        </p:nvGraphicFramePr>
        <p:xfrm>
          <a:off x="357158" y="1357298"/>
          <a:ext cx="8215370" cy="5245184"/>
        </p:xfrm>
        <a:graphic>
          <a:graphicData uri="http://schemas.openxmlformats.org/drawingml/2006/table">
            <a:tbl>
              <a:tblPr/>
              <a:tblGrid>
                <a:gridCol w="3134722"/>
                <a:gridCol w="1152128"/>
                <a:gridCol w="1368152"/>
                <a:gridCol w="1224136"/>
                <a:gridCol w="1336232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Видатки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Уточнений бюджет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на 2020 рік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Проєкт</a:t>
                      </a:r>
                      <a:r>
                        <a:rPr lang="uk-UA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 бюджету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 на 2021 рік</a:t>
                      </a:r>
                      <a:endParaRPr lang="uk-UA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Загальний фонд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Спеціальний фонд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+mn-lt"/>
                          <a:ea typeface="Calibri"/>
                          <a:cs typeface="Times New Roman"/>
                        </a:rPr>
                        <a:t>Загальний фонд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+mn-lt"/>
                          <a:ea typeface="Calibri"/>
                          <a:cs typeface="Times New Roman"/>
                        </a:rPr>
                        <a:t>Спеціальний фонд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7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Житлове господарство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8873,5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158528,7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7520,1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95416,7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7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капітальний ремонт асфальтового покриття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71038,3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66412,7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latin typeface="Times New Roman"/>
                          <a:ea typeface="Calibri"/>
                          <a:cs typeface="Times New Roman"/>
                        </a:rPr>
                        <a:t>капітальний ремонт житлового фонду, в т.ч.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84293,7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24927,4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1600" i="0" noProof="0" dirty="0" err="1" smtClean="0">
                          <a:latin typeface="+mn-lt"/>
                          <a:ea typeface="Calibri"/>
                          <a:cs typeface="Times New Roman"/>
                        </a:rPr>
                        <a:t>співфінансування</a:t>
                      </a:r>
                      <a:endParaRPr lang="uk-UA" sz="1600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600" i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+mn-lt"/>
                          <a:ea typeface="Calibri"/>
                          <a:cs typeface="Times New Roman"/>
                        </a:rPr>
                        <a:t>18499,5</a:t>
                      </a:r>
                      <a:endParaRPr lang="ru-RU" sz="1600" i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600" i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+mn-lt"/>
                          <a:ea typeface="Calibri"/>
                          <a:cs typeface="Times New Roman"/>
                        </a:rPr>
                        <a:t>22267,8</a:t>
                      </a:r>
                      <a:endParaRPr lang="ru-RU" sz="1600" i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дезинфекція</a:t>
                      </a:r>
                      <a:r>
                        <a:rPr lang="uk-UA" sz="1800" i="1" noProof="0" dirty="0" smtClean="0">
                          <a:latin typeface="+mn-lt"/>
                          <a:ea typeface="Calibri"/>
                          <a:cs typeface="Times New Roman"/>
                        </a:rPr>
                        <a:t> ЖБ</a:t>
                      </a:r>
                      <a:endParaRPr lang="uk-UA" sz="18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latin typeface="+mn-lt"/>
                          <a:ea typeface="Calibri"/>
                          <a:cs typeface="Times New Roman"/>
                        </a:rPr>
                        <a:t>2629,3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noProof="0" dirty="0" smtClean="0">
                          <a:latin typeface="+mn-lt"/>
                          <a:ea typeface="Calibri"/>
                          <a:cs typeface="Times New Roman"/>
                        </a:rPr>
                        <a:t>утримання </a:t>
                      </a:r>
                      <a:r>
                        <a:rPr lang="uk-UA" sz="1800" i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внутрішьоквартальних</a:t>
                      </a:r>
                      <a:r>
                        <a:rPr lang="uk-UA" sz="1800" i="1" noProof="0" dirty="0" smtClean="0">
                          <a:latin typeface="+mn-lt"/>
                          <a:ea typeface="Calibri"/>
                          <a:cs typeface="Times New Roman"/>
                        </a:rPr>
                        <a:t> проїздів</a:t>
                      </a:r>
                      <a:endParaRPr lang="uk-UA" sz="18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6244,2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7520,1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noProof="0" dirty="0" smtClean="0">
                          <a:latin typeface="+mn-lt"/>
                          <a:ea typeface="Calibri"/>
                          <a:cs typeface="Times New Roman"/>
                        </a:rPr>
                        <a:t>придбання техніки (субвенція)</a:t>
                      </a:r>
                      <a:endParaRPr lang="uk-UA" sz="18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latin typeface="+mn-lt"/>
                          <a:ea typeface="Calibri"/>
                          <a:cs typeface="Times New Roman"/>
                        </a:rPr>
                        <a:t>656,0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noProof="0" dirty="0" smtClean="0">
                          <a:latin typeface="+mn-lt"/>
                          <a:ea typeface="Calibri"/>
                          <a:cs typeface="Times New Roman"/>
                        </a:rPr>
                        <a:t>громадський бюджет</a:t>
                      </a:r>
                      <a:endParaRPr lang="uk-UA" sz="18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2540,7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4076,6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371" marR="513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357158" y="285728"/>
            <a:ext cx="8643966" cy="65247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Видатки по галузі</a:t>
            </a:r>
            <a:r>
              <a:rPr kumimoji="0" lang="uk-UA" sz="2400" b="1" i="1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uk-UA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«Житлове господарство»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652474"/>
          </a:xfrm>
        </p:spPr>
        <p:txBody>
          <a:bodyPr/>
          <a:lstStyle/>
          <a:p>
            <a:pPr algn="ctr"/>
            <a:r>
              <a:rPr lang="uk-UA" sz="44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КАПІТАЛЬНІ ВКЛАДЕННЯ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167531518"/>
              </p:ext>
            </p:extLst>
          </p:nvPr>
        </p:nvGraphicFramePr>
        <p:xfrm>
          <a:off x="1500166" y="1142984"/>
          <a:ext cx="614366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828574275"/>
              </p:ext>
            </p:extLst>
          </p:nvPr>
        </p:nvGraphicFramePr>
        <p:xfrm>
          <a:off x="-142908" y="5214950"/>
          <a:ext cx="6572296" cy="1285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401080" cy="285752"/>
          </a:xfrm>
        </p:spPr>
        <p:txBody>
          <a:bodyPr>
            <a:normAutofit fontScale="90000"/>
          </a:bodyPr>
          <a:lstStyle/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Будівництво на 2021 рік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928670"/>
          <a:ext cx="8786874" cy="5709791"/>
        </p:xfrm>
        <a:graphic>
          <a:graphicData uri="http://schemas.openxmlformats.org/drawingml/2006/table">
            <a:tbl>
              <a:tblPr/>
              <a:tblGrid>
                <a:gridCol w="3929090"/>
                <a:gridCol w="785818"/>
                <a:gridCol w="1143008"/>
                <a:gridCol w="1143008"/>
                <a:gridCol w="1143008"/>
                <a:gridCol w="642942"/>
              </a:tblGrid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Найменування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КПКВ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Кошторисна вартість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(тис. </a:t>
                      </a:r>
                      <a:r>
                        <a:rPr lang="uk-UA" sz="1400" b="1" dirty="0" err="1" smtClean="0">
                          <a:latin typeface="+mn-lt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Виконано на 01.01.2021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(тис. </a:t>
                      </a:r>
                      <a:r>
                        <a:rPr lang="ru-RU" sz="1400" b="1" dirty="0" err="1" smtClean="0">
                          <a:latin typeface="+mn-lt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Граничні на 2021 рік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(тис. </a:t>
                      </a:r>
                      <a:r>
                        <a:rPr lang="uk-UA" sz="1400" b="1" dirty="0" err="1" smtClean="0">
                          <a:latin typeface="+mn-lt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noProof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% </a:t>
                      </a:r>
                      <a:r>
                        <a:rPr lang="uk-UA" sz="1400" b="1" noProof="0" dirty="0" err="1" smtClean="0">
                          <a:latin typeface="+mn-lt"/>
                          <a:ea typeface="Calibri"/>
                          <a:cs typeface="Times New Roman" pitchFamily="18" charset="0"/>
                        </a:rPr>
                        <a:t>вико-нання</a:t>
                      </a:r>
                      <a:endParaRPr lang="uk-UA" sz="1400" b="1" noProof="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9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+mn-lt"/>
                          <a:ea typeface="Calibri"/>
                          <a:cs typeface="Times New Roman"/>
                        </a:rPr>
                        <a:t>Будівництво та регіональний розвиток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+mn-lt"/>
                          <a:ea typeface="Calibri"/>
                          <a:cs typeface="Times New Roman"/>
                        </a:rPr>
                        <a:t>87 081,7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dirty="0" err="1" smtClean="0">
                          <a:latin typeface="+mn-lt"/>
                          <a:ea typeface="Calibri"/>
                          <a:cs typeface="Times New Roman"/>
                        </a:rPr>
                        <a:t>“Будівництво</a:t>
                      </a: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 об'єктів житлово-комунального </a:t>
                      </a:r>
                      <a:r>
                        <a:rPr lang="uk-UA" sz="1400" b="1" dirty="0" err="1" smtClean="0">
                          <a:latin typeface="+mn-lt"/>
                          <a:ea typeface="Calibri"/>
                          <a:cs typeface="Times New Roman"/>
                        </a:rPr>
                        <a:t>господарства”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4817310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325 523,8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191 712,1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22 000,0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4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Будівництво мереж каналізування до дошкільного навчального закладу №211,</a:t>
                      </a:r>
                      <a:r>
                        <a:rPr lang="uk-UA" sz="1400" i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i="1" baseline="0" dirty="0" smtClean="0">
                          <a:latin typeface="+mn-lt"/>
                          <a:ea typeface="Calibri"/>
                          <a:cs typeface="Times New Roman"/>
                        </a:rPr>
                        <a:t>на вул. С. Колоса, 167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8 000,0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899,7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 smtClean="0">
                          <a:latin typeface="+mn-lt"/>
                          <a:ea typeface="Calibri"/>
                          <a:cs typeface="Times New Roman"/>
                        </a:rPr>
                        <a:t>7 100,0</a:t>
                      </a:r>
                      <a:endParaRPr lang="ru-RU" sz="1400" b="1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+mn-lt"/>
                          <a:ea typeface="Calibri"/>
                          <a:cs typeface="Times New Roman"/>
                        </a:rPr>
                        <a:t>100,00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i="1" smtClean="0">
                          <a:latin typeface="+mn-lt"/>
                          <a:ea typeface="Calibri"/>
                          <a:cs typeface="Times New Roman"/>
                        </a:rPr>
                        <a:t>Поліпшення </a:t>
                      </a: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водовідведення приватного сектора </a:t>
                      </a:r>
                      <a:r>
                        <a:rPr lang="uk-UA" sz="1400" i="1" dirty="0" err="1" smtClean="0">
                          <a:latin typeface="+mn-lt"/>
                          <a:ea typeface="Calibri"/>
                          <a:cs typeface="Times New Roman"/>
                        </a:rPr>
                        <a:t>Олександрівської</a:t>
                      </a: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 слобідки у Солом'янському</a:t>
                      </a:r>
                      <a:r>
                        <a:rPr lang="uk-UA" sz="1400" i="1" baseline="0" dirty="0" smtClean="0">
                          <a:latin typeface="+mn-lt"/>
                          <a:ea typeface="Calibri"/>
                          <a:cs typeface="Times New Roman"/>
                        </a:rPr>
                        <a:t> районі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317 523,8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190 812,4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 smtClean="0">
                          <a:latin typeface="+mn-lt"/>
                          <a:ea typeface="Calibri"/>
                          <a:cs typeface="Times New Roman"/>
                        </a:rPr>
                        <a:t>14 900,0</a:t>
                      </a:r>
                      <a:endParaRPr lang="ru-RU" sz="1400" b="1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+mn-lt"/>
                          <a:ea typeface="Calibri"/>
                          <a:cs typeface="Times New Roman"/>
                        </a:rPr>
                        <a:t>64,79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dirty="0" err="1" smtClean="0">
                          <a:latin typeface="+mn-lt"/>
                          <a:ea typeface="Calibri"/>
                          <a:cs typeface="Times New Roman"/>
                        </a:rPr>
                        <a:t>“Будівництво</a:t>
                      </a: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 освітніх установ та </a:t>
                      </a:r>
                      <a:r>
                        <a:rPr lang="uk-UA" sz="1400" b="1" dirty="0" err="1" smtClean="0">
                          <a:latin typeface="+mn-lt"/>
                          <a:ea typeface="Calibri"/>
                          <a:cs typeface="Times New Roman"/>
                        </a:rPr>
                        <a:t>закладів”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Calibri"/>
                          <a:cs typeface="Times New Roman"/>
                        </a:rPr>
                        <a:t>4817321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242 57,4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11 970,2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+mn-lt"/>
                          <a:ea typeface="Calibri"/>
                          <a:cs typeface="Times New Roman"/>
                        </a:rPr>
                        <a:t>65 081,7</a:t>
                      </a:r>
                      <a:endParaRPr lang="ru-RU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6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i="1" noProof="0" dirty="0" smtClean="0">
                          <a:latin typeface="+mn-lt"/>
                          <a:ea typeface="Calibri"/>
                          <a:cs typeface="Times New Roman"/>
                        </a:rPr>
                        <a:t>Реконструкція будівлі для розміщення дошкільного навчального закладу на вул. Генерала</a:t>
                      </a:r>
                      <a:r>
                        <a:rPr lang="uk-UA" sz="1400" i="1" baseline="0" noProof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i="1" baseline="0" noProof="0" dirty="0" err="1" smtClean="0">
                          <a:latin typeface="+mn-lt"/>
                          <a:ea typeface="Calibri"/>
                          <a:cs typeface="Times New Roman"/>
                        </a:rPr>
                        <a:t>Тупікова</a:t>
                      </a:r>
                      <a:r>
                        <a:rPr lang="uk-UA" sz="1400" i="1" baseline="0" noProof="0" dirty="0" smtClean="0">
                          <a:latin typeface="+mn-lt"/>
                          <a:ea typeface="Calibri"/>
                          <a:cs typeface="Times New Roman"/>
                        </a:rPr>
                        <a:t>, 27 у </a:t>
                      </a: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Солом'янському</a:t>
                      </a:r>
                      <a:r>
                        <a:rPr lang="uk-UA" sz="1400" i="1" baseline="0" dirty="0" smtClean="0">
                          <a:latin typeface="+mn-lt"/>
                          <a:ea typeface="Calibri"/>
                          <a:cs typeface="Times New Roman"/>
                        </a:rPr>
                        <a:t> районі</a:t>
                      </a:r>
                      <a:endParaRPr lang="uk-UA" sz="14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127 633,7</a:t>
                      </a:r>
                      <a:endParaRPr lang="uk-UA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5 141,7</a:t>
                      </a:r>
                      <a:endParaRPr lang="uk-UA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 smtClean="0">
                          <a:latin typeface="+mn-lt"/>
                          <a:ea typeface="Calibri"/>
                          <a:cs typeface="Times New Roman"/>
                        </a:rPr>
                        <a:t>25 000,0</a:t>
                      </a:r>
                      <a:endParaRPr lang="uk-UA" sz="1400" b="1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23,62</a:t>
                      </a:r>
                      <a:endParaRPr lang="uk-UA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Реконструкція дошкільного навчального закладу №306 на просп. </a:t>
                      </a:r>
                      <a:r>
                        <a:rPr lang="uk-UA" sz="1400" i="1" dirty="0" err="1" smtClean="0">
                          <a:latin typeface="+mn-lt"/>
                          <a:ea typeface="Calibri"/>
                          <a:cs typeface="Times New Roman"/>
                        </a:rPr>
                        <a:t>Повітрофлотському</a:t>
                      </a: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, 40А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88 623,7</a:t>
                      </a:r>
                      <a:endParaRPr lang="uk-UA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6 328,5</a:t>
                      </a:r>
                      <a:endParaRPr lang="uk-UA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 smtClean="0">
                          <a:latin typeface="+mn-lt"/>
                          <a:ea typeface="Calibri"/>
                          <a:cs typeface="Times New Roman"/>
                        </a:rPr>
                        <a:t>38 581,7</a:t>
                      </a:r>
                      <a:endParaRPr lang="uk-UA" sz="1400" b="1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50,68</a:t>
                      </a:r>
                      <a:endParaRPr lang="uk-UA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Реконструкція стадіону вечірньої (змінної) середньої загальноосвітньої школи №3 зі штучним покриттям на вул. Ушинського, 15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у Солом'янському</a:t>
                      </a:r>
                      <a:r>
                        <a:rPr lang="uk-UA" sz="1400" i="1" baseline="0" dirty="0" smtClean="0">
                          <a:latin typeface="+mn-lt"/>
                          <a:ea typeface="Calibri"/>
                          <a:cs typeface="Times New Roman"/>
                        </a:rPr>
                        <a:t> районі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26 300,0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latin typeface="+mn-lt"/>
                          <a:ea typeface="Calibri"/>
                          <a:cs typeface="Times New Roman"/>
                        </a:rPr>
                        <a:t>500,0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 smtClean="0">
                          <a:latin typeface="+mn-lt"/>
                          <a:ea typeface="Calibri"/>
                          <a:cs typeface="Times New Roman"/>
                        </a:rPr>
                        <a:t>1 500,0</a:t>
                      </a:r>
                      <a:endParaRPr lang="ru-RU" sz="1400" b="1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smtClean="0">
                          <a:latin typeface="+mn-lt"/>
                          <a:ea typeface="Calibri"/>
                          <a:cs typeface="Times New Roman"/>
                        </a:rPr>
                        <a:t>7,60</a:t>
                      </a:r>
                      <a:endParaRPr lang="ru-RU" sz="14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2910" y="500042"/>
            <a:ext cx="7786742" cy="3108543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uk-UA" sz="3200" dirty="0" smtClean="0"/>
          </a:p>
          <a:p>
            <a:endParaRPr lang="uk-UA" sz="3200" dirty="0" smtClean="0"/>
          </a:p>
          <a:p>
            <a:endParaRPr lang="uk-UA" sz="3200" dirty="0" smtClean="0"/>
          </a:p>
          <a:p>
            <a:endParaRPr lang="uk-UA" sz="3200" dirty="0" smtClean="0"/>
          </a:p>
          <a:p>
            <a:pPr algn="ctr"/>
            <a:r>
              <a:rPr lang="uk-UA" sz="6800" dirty="0" smtClean="0"/>
              <a:t>Дякуємо за увагу!</a:t>
            </a:r>
            <a:endParaRPr lang="uk-UA" sz="6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0"/>
            <a:ext cx="5329246" cy="428604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Солом</a:t>
            </a:r>
            <a:r>
              <a:rPr lang="uk-UA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’</a:t>
            </a:r>
            <a:r>
              <a:rPr lang="uk-UA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янська РДА</a:t>
            </a:r>
            <a:endParaRPr lang="uk-UA" sz="32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26" name="AutoShape 2" descr="Результат пошуку зображень за запитом картинки соломянська р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28" name="AutoShape 4" descr="Результат пошуку зображень за запитом картинки соломянська р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0" name="Picture 6" descr="Солом янська РДА Києва вибачилася за георгіївську стріч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57166"/>
            <a:ext cx="3500462" cy="2286016"/>
          </a:xfrm>
          <a:prstGeom prst="rect">
            <a:avLst/>
          </a:prstGeom>
          <a:noFill/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285720" y="1214422"/>
            <a:ext cx="5329246" cy="5429288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b="1" i="0" u="none" strike="noStrike" kern="1200" cap="none" spc="0" normalizeH="0" baseline="0" noProof="0" dirty="0">
              <a:ln w="6350"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479331"/>
            <a:ext cx="5214974" cy="614014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Мережа: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Заклади дошкільної освіти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60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Заклади загальної середньої освіти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47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Заклади позашкільної освіти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6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Мистецькі школи           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6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Інші заклади                   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3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Клуби для підлітків за місцем проживання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20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Центри соціальних служб для </a:t>
            </a:r>
            <a:r>
              <a:rPr lang="uk-UA" sz="1550" i="1" dirty="0" smtClean="0"/>
              <a:t>сім’ї</a:t>
            </a: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, дітей та молоді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</a:t>
            </a: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               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Бібліотеки                    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17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Палаци та клуби            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Інші заклади культури (централізовані бухгалтерії)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Комунальне підприємство по утриманню зелених насаджень                       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Інші установи                 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2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err="1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Проєкт</a:t>
            </a:r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бюджету 2021 (</a:t>
            </a:r>
            <a:r>
              <a:rPr lang="uk-UA" b="1" i="1" dirty="0" err="1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млн</a:t>
            </a:r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uk-UA" b="1" i="1" dirty="0" err="1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грн</a:t>
            </a:r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), у т.ч.:    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2682,6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капітальні вкладення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87,1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державне управління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127,6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600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галузі: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Освіта                    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2203,1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Соціальний захист та соціальне забезпечення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10,8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Молодіжна політика   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20,1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Культура і мистецтво    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33,7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Фізична культура та спорт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28,2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Житлове господарство  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102,9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1550" i="1" dirty="0" smtClean="0">
                <a:ea typeface="Calibri" pitchFamily="34" charset="0"/>
                <a:cs typeface="Times New Roman" pitchFamily="18" charset="0"/>
              </a:rPr>
              <a:t>Комунальне господарство                                                 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69,1</a:t>
            </a:r>
            <a:endParaRPr lang="uk-UA" dirty="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3000372"/>
            <a:ext cx="3500462" cy="3470181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Реалізує МЦП: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“Освіта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 Києва. 2019-2023 </a:t>
            </a: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роки”</a:t>
            </a:r>
            <a:endParaRPr lang="uk-UA" sz="1550" dirty="0" smtClean="0">
              <a:ea typeface="Calibri" pitchFamily="34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“Молодь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 та спорт </a:t>
            </a: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столиці”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 на 2019-2021 роки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“Діти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. Сім'я. Столиця на 2019-2021 роки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“Столична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 культура: на 2019-2021 </a:t>
            </a: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роки”</a:t>
            </a:r>
            <a:endParaRPr lang="uk-UA" sz="1550" dirty="0" smtClean="0">
              <a:ea typeface="Calibri" pitchFamily="34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“Турбота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. Назустріч </a:t>
            </a: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киянам”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 на 2019-2021 роки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Соціальне </a:t>
            </a:r>
            <a:r>
              <a:rPr lang="uk-UA" sz="1550" dirty="0" err="1" smtClean="0">
                <a:ea typeface="Calibri" pitchFamily="34" charset="0"/>
                <a:cs typeface="Times New Roman" pitchFamily="18" charset="0"/>
              </a:rPr>
              <a:t>партнерство”</a:t>
            </a: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 на 2019-2021 роки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uk-UA" sz="1550" dirty="0" smtClean="0">
                <a:ea typeface="Calibri" pitchFamily="34" charset="0"/>
                <a:cs typeface="Times New Roman" pitchFamily="18" charset="0"/>
              </a:rPr>
              <a:t>Екологічного благополуччя міста Києва на 2019-2021 роки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29642" cy="868346"/>
          </a:xfrm>
        </p:spPr>
        <p:txBody>
          <a:bodyPr>
            <a:normAutofit fontScale="90000"/>
          </a:bodyPr>
          <a:lstStyle/>
          <a:p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Видатки бюджету Солом'янського району в складі бюджету міста Києва</a:t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14348" y="1357298"/>
          <a:ext cx="3357554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357654" y="5929330"/>
          <a:ext cx="4786346" cy="928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929190" y="1285860"/>
          <a:ext cx="3143272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Выгнутая вниз стрелка 7"/>
          <p:cNvSpPr/>
          <p:nvPr/>
        </p:nvSpPr>
        <p:spPr>
          <a:xfrm>
            <a:off x="3071802" y="5286388"/>
            <a:ext cx="2928958" cy="571504"/>
          </a:xfrm>
          <a:prstGeom prst="curved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5357826"/>
            <a:ext cx="2357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+125,6 млн. грн.; 4,9%</a:t>
            </a:r>
            <a:endParaRPr lang="uk-UA" sz="1600" b="1" dirty="0"/>
          </a:p>
        </p:txBody>
      </p:sp>
      <p:sp>
        <p:nvSpPr>
          <p:cNvPr id="9" name="TextBox 1"/>
          <p:cNvSpPr txBox="1"/>
          <p:nvPr/>
        </p:nvSpPr>
        <p:spPr>
          <a:xfrm>
            <a:off x="4714876" y="2500306"/>
            <a:ext cx="3000385" cy="42862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b="1" dirty="0" smtClean="0"/>
              <a:t>371,1 </a:t>
            </a:r>
            <a:r>
              <a:rPr lang="uk-UA" sz="1200" b="1" dirty="0" smtClean="0"/>
              <a:t>(в т.ч. бюджет розвитку 266,3)</a:t>
            </a:r>
          </a:p>
          <a:p>
            <a:r>
              <a:rPr lang="uk-UA" sz="1200" b="1" dirty="0" smtClean="0"/>
              <a:t>13,8%</a:t>
            </a:r>
            <a:endParaRPr lang="uk-UA" sz="12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5500694" y="2786058"/>
            <a:ext cx="14287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"/>
          <p:cNvSpPr txBox="1"/>
          <p:nvPr/>
        </p:nvSpPr>
        <p:spPr>
          <a:xfrm>
            <a:off x="714348" y="2714620"/>
            <a:ext cx="3000385" cy="42862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b="1" dirty="0" smtClean="0"/>
              <a:t>567,6 </a:t>
            </a:r>
            <a:r>
              <a:rPr lang="uk-UA" sz="1200" b="1" dirty="0" smtClean="0"/>
              <a:t>(в т.ч. бюджет розвитку 510,6)</a:t>
            </a:r>
          </a:p>
          <a:p>
            <a:r>
              <a:rPr lang="uk-UA" sz="1200" b="1" dirty="0" smtClean="0"/>
              <a:t>22,2%</a:t>
            </a:r>
            <a:endParaRPr lang="uk-UA" sz="12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>
            <a:off x="1428728" y="3071810"/>
            <a:ext cx="214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401080" cy="654032"/>
          </a:xfrm>
        </p:spPr>
        <p:txBody>
          <a:bodyPr>
            <a:normAutofit fontScale="90000"/>
          </a:bodyPr>
          <a:lstStyle/>
          <a:p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Видатки загального фонду до </a:t>
            </a:r>
            <a:r>
              <a:rPr lang="uk-UA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проєкту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бюджету м. Києва на 2021 рік </a:t>
            </a:r>
            <a:b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 показниками по головному розпоряднику бюджетних коштів – Солом'янській районній в місті Києві державній адміністрації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285862"/>
          <a:ext cx="8572560" cy="5277812"/>
        </p:xfrm>
        <a:graphic>
          <a:graphicData uri="http://schemas.openxmlformats.org/drawingml/2006/table">
            <a:tbl>
              <a:tblPr/>
              <a:tblGrid>
                <a:gridCol w="1714044"/>
                <a:gridCol w="1714044"/>
                <a:gridCol w="1714824"/>
                <a:gridCol w="1714824"/>
                <a:gridCol w="1714824"/>
              </a:tblGrid>
              <a:tr h="9077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Назва галузі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Затверджено на </a:t>
                      </a:r>
                      <a:r>
                        <a:rPr lang="uk-UA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2020 </a:t>
                      </a: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рік з урахуванням змін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(тис</a:t>
                      </a: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. грн</a:t>
                      </a:r>
                      <a:r>
                        <a:rPr lang="uk-UA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Проєкт</a:t>
                      </a:r>
                      <a:r>
                        <a:rPr lang="uk-UA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бюджету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на 2021 рік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(тис</a:t>
                      </a: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. грн</a:t>
                      </a:r>
                      <a:r>
                        <a:rPr lang="uk-UA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Відхилення (+, -) тис. грн.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Times New Roman"/>
                          <a:ea typeface="Calibri"/>
                          <a:cs typeface="Times New Roman"/>
                        </a:rPr>
                        <a:t>% росту, або зменшення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Calibri"/>
                          <a:cs typeface="Times New Roman"/>
                        </a:rPr>
                        <a:t>Всього видатків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1989432,3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2311488,0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322055,7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16,2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Державне управління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123373,6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127641,3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4267,7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0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Освіта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1684565,4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2025359,5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340794,1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20,2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Соціальний захист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61005,9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10193,8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-50812,1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-83,3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Молодіжна політика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16506,6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20118,2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3611,6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21,9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Комунальне господарство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40006,6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58934,9</a:t>
                      </a: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18928,3</a:t>
                      </a: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47,3</a:t>
                      </a: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Житлове господарство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8873,5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7520,1</a:t>
                      </a: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-1353,4</a:t>
                      </a: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-15,3</a:t>
                      </a: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Культура і мистецтво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32721,0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33549,0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828,0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Фізична </a:t>
                      </a: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культура і спорт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22379,7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28171,2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5791,5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25,9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88" marR="53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Структура видатків загального фонду за програмною класифікацією на </a:t>
            </a:r>
            <a:r>
              <a:rPr lang="uk-UA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2021 </a:t>
            </a:r>
            <a:r>
              <a:rPr lang="uk-UA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рік (млн. грн.)</a:t>
            </a: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57158" y="1071522"/>
          <a:ext cx="8429684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Структура видатків загального фонду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за економічною класифікацією</a:t>
            </a:r>
            <a:br>
              <a:rPr lang="uk-UA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500562" y="1214422"/>
          <a:ext cx="4071966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42844" y="5429264"/>
          <a:ext cx="7858180" cy="128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045847082"/>
              </p:ext>
            </p:extLst>
          </p:nvPr>
        </p:nvGraphicFramePr>
        <p:xfrm>
          <a:off x="500034" y="1214422"/>
          <a:ext cx="4071966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Структура видатків спеціального фонду (бюджет розвитку) за програмною класифікацією </a:t>
            </a:r>
            <a:br>
              <a:rPr lang="uk-UA" sz="28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uk-UA" sz="28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на 2021 рік</a:t>
            </a:r>
            <a:r>
              <a:rPr lang="uk-UA" sz="26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(млн. грн.)</a:t>
            </a:r>
            <a:endParaRPr lang="uk-UA" sz="2600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599741877"/>
              </p:ext>
            </p:extLst>
          </p:nvPr>
        </p:nvGraphicFramePr>
        <p:xfrm>
          <a:off x="571472" y="1428736"/>
          <a:ext cx="8072494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  <a:alpha val="3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000108"/>
          <a:ext cx="8715436" cy="57645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28628"/>
                <a:gridCol w="6643734"/>
                <a:gridCol w="1643074"/>
              </a:tblGrid>
              <a:tr h="204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noProof="0" dirty="0" smtClean="0"/>
                        <a:t>№</a:t>
                      </a:r>
                      <a:endParaRPr lang="uk-UA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noProof="0" dirty="0" smtClean="0"/>
                        <a:t>Видатки</a:t>
                      </a:r>
                      <a:endParaRPr lang="uk-UA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noProof="0" dirty="0" err="1" smtClean="0"/>
                        <a:t>Проєкт</a:t>
                      </a:r>
                      <a:r>
                        <a:rPr lang="uk-UA" sz="1400" b="1" noProof="0" dirty="0" smtClean="0"/>
                        <a:t> на 2021 рік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noProof="0" dirty="0" smtClean="0"/>
                        <a:t>(тис. грн.)</a:t>
                      </a:r>
                      <a:endParaRPr lang="uk-UA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339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Всього видатків, </a:t>
                      </a:r>
                      <a:r>
                        <a:rPr lang="uk-UA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в тому</a:t>
                      </a:r>
                      <a:r>
                        <a:rPr lang="uk-UA" sz="1600" b="1" baseline="0" noProof="0" dirty="0" smtClean="0">
                          <a:latin typeface="+mn-lt"/>
                          <a:ea typeface="Calibri"/>
                          <a:cs typeface="Times New Roman"/>
                        </a:rPr>
                        <a:t> числі:</a:t>
                      </a:r>
                      <a:endParaRPr lang="uk-UA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266 292,5</a:t>
                      </a:r>
                      <a:endParaRPr lang="uk-UA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057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1.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Капітальний ремонт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146 692,5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057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uk-UA" sz="1600" i="1" noProof="0" dirty="0" smtClean="0"/>
                        <a:t>освіта</a:t>
                      </a:r>
                      <a:endParaRPr lang="uk-UA" sz="16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i="1" noProof="0" dirty="0" smtClean="0"/>
                        <a:t>55 352,4</a:t>
                      </a:r>
                      <a:endParaRPr lang="uk-UA" sz="16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i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uk-UA" sz="1600" i="1" noProof="0" dirty="0" smtClean="0"/>
                        <a:t>житлове господарство, з них:</a:t>
                      </a:r>
                      <a:endParaRPr lang="uk-UA" sz="16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i="1" noProof="0" dirty="0" smtClean="0"/>
                        <a:t>91 340,1</a:t>
                      </a:r>
                      <a:endParaRPr lang="uk-UA" sz="16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uk-UA" sz="1500" i="0" baseline="0" noProof="0" dirty="0" smtClean="0">
                          <a:latin typeface="+mn-lt"/>
                          <a:ea typeface="Calibri"/>
                          <a:cs typeface="Times New Roman"/>
                        </a:rPr>
                        <a:t>        - капітальний ремонт асфальтового покриття </a:t>
                      </a: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0" noProof="0" dirty="0" smtClean="0"/>
                        <a:t>66 412,7</a:t>
                      </a:r>
                      <a:endParaRPr lang="uk-UA" sz="1500" i="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uk-UA" sz="1500" i="0" noProof="0" dirty="0" smtClean="0">
                          <a:latin typeface="+mn-lt"/>
                          <a:ea typeface="Calibri"/>
                          <a:cs typeface="Times New Roman"/>
                        </a:rPr>
                        <a:t>        -</a:t>
                      </a:r>
                      <a:r>
                        <a:rPr lang="uk-UA" sz="1500" i="0" baseline="0" noProof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500" i="0" noProof="0" dirty="0" smtClean="0">
                          <a:latin typeface="+mn-lt"/>
                          <a:ea typeface="Calibri"/>
                          <a:cs typeface="Times New Roman"/>
                        </a:rPr>
                        <a:t>капітальний ремонт житлового фонду </a:t>
                      </a:r>
                      <a:endParaRPr lang="uk-UA" sz="1500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0" noProof="0" dirty="0" smtClean="0">
                          <a:latin typeface="+mn-lt"/>
                          <a:ea typeface="Calibri"/>
                          <a:cs typeface="Times New Roman"/>
                        </a:rPr>
                        <a:t>24 927,4</a:t>
                      </a:r>
                      <a:endParaRPr lang="uk-UA" sz="1500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uk-UA" sz="1400" i="1" noProof="0" dirty="0" smtClean="0">
                          <a:latin typeface="+mn-lt"/>
                          <a:ea typeface="Calibri"/>
                          <a:cs typeface="Times New Roman"/>
                        </a:rPr>
                        <a:t>           в т.ч. </a:t>
                      </a:r>
                      <a:r>
                        <a:rPr lang="uk-UA" sz="1400" i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співфінансування</a:t>
                      </a:r>
                      <a:endParaRPr lang="uk-UA" sz="14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noProof="0" dirty="0" smtClean="0">
                          <a:latin typeface="+mn-lt"/>
                          <a:ea typeface="Calibri"/>
                          <a:cs typeface="Times New Roman"/>
                        </a:rPr>
                        <a:t>22 267,8</a:t>
                      </a:r>
                      <a:endParaRPr lang="uk-UA" sz="14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3067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2.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Придбання обладнання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500,0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6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noProof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uk-UA" sz="1500" i="1" noProof="0" dirty="0" smtClean="0">
                          <a:latin typeface="+mn-lt"/>
                          <a:ea typeface="Calibri"/>
                          <a:cs typeface="Times New Roman"/>
                        </a:rPr>
                        <a:t>освіта</a:t>
                      </a:r>
                      <a:endParaRPr lang="uk-UA" sz="15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noProof="0" dirty="0" smtClean="0">
                          <a:latin typeface="+mn-lt"/>
                          <a:ea typeface="Calibri"/>
                          <a:cs typeface="Times New Roman"/>
                        </a:rPr>
                        <a:t>500,0</a:t>
                      </a:r>
                      <a:endParaRPr lang="uk-UA" sz="15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3.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Капітальні вкладення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/>
                        <a:t>87 081,7</a:t>
                      </a:r>
                      <a:endParaRPr lang="uk-UA" sz="16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4.</a:t>
                      </a:r>
                      <a:endParaRPr lang="uk-UA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Цільові фонди (благоустрій)</a:t>
                      </a:r>
                      <a:endParaRPr lang="uk-UA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10 000,0</a:t>
                      </a:r>
                      <a:endParaRPr lang="uk-UA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noProof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uk-UA" sz="1500" i="1" noProof="0" dirty="0" smtClean="0"/>
                        <a:t>комунальне господарство</a:t>
                      </a: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noProof="0" dirty="0" smtClean="0"/>
                        <a:t>10 000,0</a:t>
                      </a: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0" noProof="0" dirty="0" smtClean="0">
                          <a:latin typeface="+mn-lt"/>
                          <a:ea typeface="Calibri"/>
                          <a:cs typeface="Times New Roman"/>
                        </a:rPr>
                        <a:t>5.</a:t>
                      </a:r>
                      <a:endParaRPr lang="uk-UA" sz="1600" b="1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uk-UA" sz="1600" b="1" i="0" noProof="0" dirty="0" smtClean="0">
                          <a:latin typeface="+mn-lt"/>
                          <a:ea typeface="Calibri"/>
                          <a:cs typeface="Times New Roman"/>
                        </a:rPr>
                        <a:t>Громадський бюджет</a:t>
                      </a:r>
                      <a:endParaRPr lang="uk-UA" sz="1600" b="1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0" noProof="0" dirty="0" smtClean="0">
                          <a:latin typeface="+mn-lt"/>
                          <a:ea typeface="Calibri"/>
                          <a:cs typeface="Times New Roman"/>
                        </a:rPr>
                        <a:t>21 443,3</a:t>
                      </a:r>
                      <a:endParaRPr lang="uk-UA" sz="1600" b="1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noProof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uk-UA" sz="1500" i="1" noProof="0" dirty="0" smtClean="0"/>
                        <a:t>освіта</a:t>
                      </a: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noProof="0" dirty="0" smtClean="0"/>
                        <a:t>17 231,0</a:t>
                      </a: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noProof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uk-UA" sz="1500" i="1" noProof="0" dirty="0" smtClean="0"/>
                        <a:t>житлове господарство</a:t>
                      </a: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noProof="0" dirty="0" smtClean="0"/>
                        <a:t>4 076,6</a:t>
                      </a:r>
                      <a:endParaRPr lang="uk-UA" sz="1500" i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noProof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uk-UA" sz="1500" i="1" noProof="0" dirty="0" smtClean="0">
                          <a:latin typeface="+mn-lt"/>
                          <a:ea typeface="Calibri"/>
                          <a:cs typeface="Times New Roman"/>
                        </a:rPr>
                        <a:t>комунальне господарство</a:t>
                      </a:r>
                      <a:endParaRPr lang="uk-UA" sz="15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noProof="0" dirty="0" smtClean="0">
                          <a:latin typeface="+mn-lt"/>
                          <a:ea typeface="Calibri"/>
                          <a:cs typeface="Times New Roman"/>
                        </a:rPr>
                        <a:t>135,7</a:t>
                      </a:r>
                      <a:endParaRPr lang="uk-UA" sz="1500" i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  <a:tr h="1804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0" noProof="0" dirty="0" smtClean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uk-UA" sz="1600" b="1" i="0" noProof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uk-UA" sz="1600" b="1" i="0" noProof="0" dirty="0" smtClean="0">
                          <a:latin typeface="+mn-lt"/>
                          <a:ea typeface="Calibri"/>
                          <a:cs typeface="Times New Roman"/>
                        </a:rPr>
                        <a:t>МЦП</a:t>
                      </a:r>
                      <a:r>
                        <a:rPr lang="uk-UA" sz="1600" b="1" i="0" baseline="0" noProof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b="1" i="0" baseline="0" noProof="0" dirty="0" err="1" smtClean="0">
                          <a:latin typeface="+mn-lt"/>
                          <a:ea typeface="Calibri"/>
                          <a:cs typeface="Times New Roman"/>
                        </a:rPr>
                        <a:t>“Турбота”</a:t>
                      </a:r>
                      <a:endParaRPr lang="uk-UA" sz="1600" b="1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0" noProof="0" dirty="0" smtClean="0">
                          <a:latin typeface="+mn-lt"/>
                          <a:ea typeface="Calibri"/>
                          <a:cs typeface="Times New Roman"/>
                        </a:rPr>
                        <a:t>575,0</a:t>
                      </a:r>
                      <a:endParaRPr lang="uk-UA" sz="1600" b="1" i="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742" marR="33742" marT="0" marB="0"/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Видатки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спеціального фонду на 2021 рік (бюджет розвитку)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головному розпоряднику бюджетних коштів 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Солом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янська районна в місті Києві державна адміністрація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3218</TotalTime>
  <Words>2177</Words>
  <Application>Microsoft Office PowerPoint</Application>
  <PresentationFormat>Экран (4:3)</PresentationFormat>
  <Paragraphs>680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Слайд 1</vt:lpstr>
      <vt:lpstr>Слайд 2</vt:lpstr>
      <vt:lpstr>Солом’янська РДА</vt:lpstr>
      <vt:lpstr>Видатки бюджету Солом'янського району в складі бюджету міста Києва </vt:lpstr>
      <vt:lpstr>  Видатки загального фонду до проєкту бюджету м. Києва на 2021 рік  з показниками по головному розпоряднику бюджетних коштів – Солом'янській районній в місті Києві державній адміністрації </vt:lpstr>
      <vt:lpstr>           Структура видатків загального фонду за програмною класифікацією на 2021 рік (млн. грн.) </vt:lpstr>
      <vt:lpstr>Структура видатків загального фонду  за економічною класифікацією </vt:lpstr>
      <vt:lpstr>Структура видатків спеціального фонду (бюджет розвитку) за програмною класифікацією  на 2021 рік (млн. грн.)</vt:lpstr>
      <vt:lpstr>Слайд 9</vt:lpstr>
      <vt:lpstr>Видатки на капітальні ремонти  в проєкті бюджету міста Києва  на 2021 рік по Солом'янському району Всього: 162 320,8 тис. грн. в т. ч. громадський бюджет – 15 628,3 тис. грн. </vt:lpstr>
      <vt:lpstr>«Державне управління»</vt:lpstr>
      <vt:lpstr>«Освіта» </vt:lpstr>
      <vt:lpstr>Слайд 13</vt:lpstr>
      <vt:lpstr>Видатки на дошкільну освіту</vt:lpstr>
      <vt:lpstr>«Освіта» </vt:lpstr>
      <vt:lpstr>«Соціальний захист» </vt:lpstr>
      <vt:lpstr>«Соціальний захист» </vt:lpstr>
      <vt:lpstr>«Молодіжна політика»</vt:lpstr>
      <vt:lpstr>«Культура і мистецтво»</vt:lpstr>
      <vt:lpstr>Слайд 20</vt:lpstr>
      <vt:lpstr>«Фізична культура і спорт»</vt:lpstr>
      <vt:lpstr>Слайд 22</vt:lpstr>
      <vt:lpstr>Слайд 23</vt:lpstr>
      <vt:lpstr>Слайд 24</vt:lpstr>
      <vt:lpstr>Слайд 25</vt:lpstr>
      <vt:lpstr>КАПІТАЛЬНІ ВКЛАДЕННЯ</vt:lpstr>
      <vt:lpstr>  Будівництво на 2021 рік 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Освіта (в тому числі музикальні школи</dc:title>
  <dc:creator>Федонюк Наталія</dc:creator>
  <cp:lastModifiedBy>n.fedonyuk</cp:lastModifiedBy>
  <cp:revision>1126</cp:revision>
  <dcterms:created xsi:type="dcterms:W3CDTF">2017-11-10T12:20:49Z</dcterms:created>
  <dcterms:modified xsi:type="dcterms:W3CDTF">2020-12-14T14:33:32Z</dcterms:modified>
</cp:coreProperties>
</file>