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notesSlides/notesSlide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_rels/notesSlide6.xml.rels" ContentType="application/vnd.openxmlformats-package.relationships+xml"/>
  <Override PartName="/ppt/notesSlides/_rels/notesSlide1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jpeg" ContentType="image/jpeg"/>
  <Override PartName="/ppt/media/image8.png" ContentType="image/png"/>
  <Override PartName="/ppt/media/image2.jpeg" ContentType="image/jpeg"/>
  <Override PartName="/ppt/media/image3.jpeg" ContentType="image/jpeg"/>
  <Override PartName="/ppt/media/image4.jpeg" ContentType="image/jpeg"/>
  <Override PartName="/ppt/media/image11.png" ContentType="image/png"/>
  <Override PartName="/ppt/media/image5.jpeg" ContentType="image/jpeg"/>
  <Override PartName="/ppt/media/image6.jpeg" ContentType="image/jpeg"/>
  <Override PartName="/ppt/media/image9.png" ContentType="image/png"/>
  <Override PartName="/ppt/media/image7.jpeg" ContentType="image/jpeg"/>
  <Override PartName="/ppt/media/image10.png" ContentType="image/png"/>
  <Override PartName="/ppt/media/image12.png" ContentType="image/png"/>
  <Override PartName="/ppt/media/image13.png" ContentType="image/png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9144000" cy="6858000"/>
  <p:notesSz cx="6794500" cy="9931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&lt;верхний колонтитул&gt;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2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3217A0C1-4BDE-4229-A560-8C88D9905938}" type="slidenum"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body"/>
          </p:nvPr>
        </p:nvSpPr>
        <p:spPr>
          <a:xfrm>
            <a:off x="679320" y="4718160"/>
            <a:ext cx="5435280" cy="4468320"/>
          </a:xfrm>
          <a:prstGeom prst="rect">
            <a:avLst/>
          </a:prstGeom>
        </p:spPr>
        <p:txBody>
          <a:bodyPr/>
          <a:p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7" name="TextShape 2"/>
          <p:cNvSpPr txBox="1"/>
          <p:nvPr/>
        </p:nvSpPr>
        <p:spPr>
          <a:xfrm>
            <a:off x="3848040" y="9433080"/>
            <a:ext cx="2944440" cy="4964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1CF737C6-B13E-414D-8774-66BB5FEDFDCA}" type="slidenum"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+mn-ea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body"/>
          </p:nvPr>
        </p:nvSpPr>
        <p:spPr>
          <a:xfrm>
            <a:off x="679320" y="4718160"/>
            <a:ext cx="5435280" cy="4468320"/>
          </a:xfrm>
          <a:prstGeom prst="rect">
            <a:avLst/>
          </a:prstGeom>
        </p:spPr>
        <p:txBody>
          <a:bodyPr/>
          <a:p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TextShape 2"/>
          <p:cNvSpPr txBox="1"/>
          <p:nvPr/>
        </p:nvSpPr>
        <p:spPr>
          <a:xfrm>
            <a:off x="3848040" y="9433080"/>
            <a:ext cx="2944440" cy="4964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69B11DF1-467E-47D5-BF09-B130028D9150}" type="slidenum"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72385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4141080"/>
            <a:ext cx="72385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16664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166640" y="414108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414108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2904840" y="160956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5352480" y="160956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5352480" y="414108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2904840" y="414108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457200" y="414108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9560"/>
            <a:ext cx="7238520" cy="4846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7238520" cy="484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3532320" cy="484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166640" y="1609560"/>
            <a:ext cx="3532320" cy="484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320760"/>
            <a:ext cx="723852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414108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166640" y="1609560"/>
            <a:ext cx="3532320" cy="484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9560"/>
            <a:ext cx="7238520" cy="4846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3532320" cy="484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16664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166640" y="414108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16664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4141080"/>
            <a:ext cx="72385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72385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4141080"/>
            <a:ext cx="72385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16664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166640" y="414108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414108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2904840" y="160956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5352480" y="160956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5352480" y="414108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body"/>
          </p:nvPr>
        </p:nvSpPr>
        <p:spPr>
          <a:xfrm>
            <a:off x="2904840" y="414108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 type="body"/>
          </p:nvPr>
        </p:nvSpPr>
        <p:spPr>
          <a:xfrm>
            <a:off x="457200" y="414108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subTitle"/>
          </p:nvPr>
        </p:nvSpPr>
        <p:spPr>
          <a:xfrm>
            <a:off x="457200" y="1609560"/>
            <a:ext cx="7238520" cy="4846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7238520" cy="484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3532320" cy="484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166640" y="1609560"/>
            <a:ext cx="3532320" cy="484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7238520" cy="484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subTitle"/>
          </p:nvPr>
        </p:nvSpPr>
        <p:spPr>
          <a:xfrm>
            <a:off x="457200" y="320760"/>
            <a:ext cx="723852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57200" y="414108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166640" y="1609560"/>
            <a:ext cx="3532320" cy="484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3532320" cy="484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16664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4166640" y="414108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16664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457200" y="4141080"/>
            <a:ext cx="72385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72385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57200" y="4141080"/>
            <a:ext cx="72385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16664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4166640" y="414108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57200" y="414108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2904840" y="160956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5352480" y="160956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25" name="PlaceHolder 5"/>
          <p:cNvSpPr>
            <a:spLocks noGrp="1"/>
          </p:cNvSpPr>
          <p:nvPr>
            <p:ph type="body"/>
          </p:nvPr>
        </p:nvSpPr>
        <p:spPr>
          <a:xfrm>
            <a:off x="5352480" y="414108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26" name="PlaceHolder 6"/>
          <p:cNvSpPr>
            <a:spLocks noGrp="1"/>
          </p:cNvSpPr>
          <p:nvPr>
            <p:ph type="body"/>
          </p:nvPr>
        </p:nvSpPr>
        <p:spPr>
          <a:xfrm>
            <a:off x="2904840" y="414108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27" name="PlaceHolder 7"/>
          <p:cNvSpPr>
            <a:spLocks noGrp="1"/>
          </p:cNvSpPr>
          <p:nvPr>
            <p:ph type="body"/>
          </p:nvPr>
        </p:nvSpPr>
        <p:spPr>
          <a:xfrm>
            <a:off x="457200" y="4141080"/>
            <a:ext cx="233064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3532320" cy="484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166640" y="1609560"/>
            <a:ext cx="3532320" cy="484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320760"/>
            <a:ext cx="723852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57200" y="414108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166640" y="1609560"/>
            <a:ext cx="3532320" cy="484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3532320" cy="4846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16664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166640" y="414108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166640" y="1609560"/>
            <a:ext cx="35323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4141080"/>
            <a:ext cx="7238520" cy="2311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 flipH="1">
            <a:off x="8152560" y="0"/>
            <a:ext cx="990360" cy="6857640"/>
          </a:xfrm>
          <a:prstGeom prst="rect">
            <a:avLst/>
          </a:prstGeom>
          <a:blipFill>
            <a:blip r:embed="rId3"/>
            <a:tile/>
          </a:blipFill>
          <a:ln>
            <a:noFill/>
          </a:ln>
          <a:effectLst>
            <a:innerShdw blurRad="63500" dir="10800000" dist="4445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" name="CustomShape 2"/>
          <p:cNvSpPr/>
          <p:nvPr/>
        </p:nvSpPr>
        <p:spPr>
          <a:xfrm flipH="1">
            <a:off x="2666160" y="0"/>
            <a:ext cx="6476760" cy="6857640"/>
          </a:xfrm>
          <a:prstGeom prst="rect">
            <a:avLst/>
          </a:prstGeom>
          <a:blipFill>
            <a:blip r:embed="rId4"/>
            <a:tile/>
          </a:blipFill>
          <a:ln>
            <a:noFill/>
          </a:ln>
          <a:effectLst>
            <a:innerShdw blurRad="63500" dir="10800000" dist="4445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Line 3"/>
          <p:cNvSpPr/>
          <p:nvPr/>
        </p:nvSpPr>
        <p:spPr>
          <a:xfrm flipV="1">
            <a:off x="2666880" y="0"/>
            <a:ext cx="360" cy="6858000"/>
          </a:xfrm>
          <a:prstGeom prst="line">
            <a:avLst/>
          </a:prstGeom>
          <a:ln w="11520">
            <a:solidFill>
              <a:schemeClr val="bg1">
                <a:shade val="95000"/>
              </a:schemeClr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3366720" y="533520"/>
            <a:ext cx="5105160" cy="2867760"/>
          </a:xfrm>
          <a:prstGeom prst="rect">
            <a:avLst/>
          </a:prstGeom>
        </p:spPr>
        <p:txBody>
          <a:bodyPr lIns="45720" rIns="45720" tIns="0" bIns="0" anchor="b"/>
          <a:p>
            <a:pPr algn="r">
              <a:lnSpc>
                <a:spcPct val="100000"/>
              </a:lnSpc>
            </a:pPr>
            <a:r>
              <a:rPr b="1" lang="ru-RU" sz="42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Образец заголовка</a:t>
            </a:r>
            <a:endParaRPr b="0" lang="ru-RU" sz="4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5870520" y="6558120"/>
            <a:ext cx="2003040" cy="226800"/>
          </a:xfrm>
          <a:prstGeom prst="rect">
            <a:avLst/>
          </a:prstGeom>
        </p:spPr>
        <p:txBody>
          <a:bodyPr lIns="90000" rIns="90000" tIns="0" bIns="0" anchor="b"/>
          <a:p>
            <a:pPr>
              <a:lnSpc>
                <a:spcPct val="100000"/>
              </a:lnSpc>
            </a:pPr>
            <a:fld id="{D4298A0B-1FCE-411C-95B7-3006A388B001}" type="datetime">
              <a:rPr b="0" lang="ru-RU" sz="1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23.8.17</a:t>
            </a:fld>
            <a:endParaRPr b="0" lang="ru-RU" sz="1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ftr"/>
          </p:nvPr>
        </p:nvSpPr>
        <p:spPr>
          <a:xfrm>
            <a:off x="2819520" y="6558120"/>
            <a:ext cx="2927160" cy="228240"/>
          </a:xfrm>
          <a:prstGeom prst="rect">
            <a:avLst/>
          </a:prstGeom>
        </p:spPr>
        <p:txBody>
          <a:bodyPr lIns="90000" rIns="90000" tIns="0" bIns="0" anchor="b"/>
          <a:p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sldNum"/>
          </p:nvPr>
        </p:nvSpPr>
        <p:spPr>
          <a:xfrm>
            <a:off x="7880400" y="6556320"/>
            <a:ext cx="588600" cy="228240"/>
          </a:xfrm>
          <a:prstGeom prst="rect">
            <a:avLst/>
          </a:prstGeom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6EDD64BD-93E2-423B-B6A6-57A53D54AA88}" type="slidenum">
              <a:rPr b="0" lang="ru-RU" sz="11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&lt;номер&gt;</a:t>
            </a:fld>
            <a:endParaRPr b="0" lang="ru-RU" sz="1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Для правки структуры щёлкните мышью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Второй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6c6c6c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Третий уровень структуры</a:t>
            </a:r>
            <a:endParaRPr b="0" lang="ru-RU" sz="2000" spc="-1" strike="noStrike">
              <a:solidFill>
                <a:srgbClr val="6c6c6c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 flipH="1">
            <a:off x="8152560" y="0"/>
            <a:ext cx="990360" cy="6857640"/>
          </a:xfrm>
          <a:prstGeom prst="rect">
            <a:avLst/>
          </a:prstGeom>
          <a:blipFill>
            <a:blip r:embed="rId2"/>
            <a:tile/>
          </a:blipFill>
          <a:ln>
            <a:noFill/>
          </a:ln>
          <a:effectLst>
            <a:innerShdw blurRad="63500" dir="10800000" dist="4445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5" name="PlaceHolder 2"/>
          <p:cNvSpPr>
            <a:spLocks noGrp="1"/>
          </p:cNvSpPr>
          <p:nvPr>
            <p:ph type="dt"/>
          </p:nvPr>
        </p:nvSpPr>
        <p:spPr>
          <a:xfrm>
            <a:off x="4246560" y="6558120"/>
            <a:ext cx="2001600" cy="226800"/>
          </a:xfrm>
          <a:prstGeom prst="rect">
            <a:avLst/>
          </a:prstGeom>
        </p:spPr>
        <p:txBody>
          <a:bodyPr lIns="90000" rIns="90000" tIns="0" bIns="0" anchor="b"/>
          <a:p>
            <a:pPr>
              <a:lnSpc>
                <a:spcPct val="100000"/>
              </a:lnSpc>
            </a:pPr>
            <a:fld id="{D1635DC4-92D6-45D5-9D2F-9570E610ADF5}" type="datetime">
              <a:rPr b="0" lang="ru-RU" sz="1000" spc="-1" strike="noStrike">
                <a:solidFill>
                  <a:srgbClr val="b13f9a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23.8.17</a:t>
            </a:fld>
            <a:endParaRPr b="0" lang="ru-RU" sz="1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ftr"/>
          </p:nvPr>
        </p:nvSpPr>
        <p:spPr>
          <a:xfrm>
            <a:off x="457200" y="6558120"/>
            <a:ext cx="3657240" cy="228240"/>
          </a:xfrm>
          <a:prstGeom prst="rect">
            <a:avLst/>
          </a:prstGeom>
        </p:spPr>
        <p:txBody>
          <a:bodyPr lIns="90000" rIns="90000" tIns="0" bIns="0" anchor="b"/>
          <a:p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sldNum"/>
          </p:nvPr>
        </p:nvSpPr>
        <p:spPr>
          <a:xfrm>
            <a:off x="6251400" y="6556320"/>
            <a:ext cx="588600" cy="228240"/>
          </a:xfrm>
          <a:prstGeom prst="rect">
            <a:avLst/>
          </a:prstGeom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2BEF14DD-6C94-45B1-8896-3ACBB3884E94}" type="slidenum">
              <a:rPr b="0" lang="ru-RU" sz="1100" spc="-1" strike="noStrike">
                <a:solidFill>
                  <a:srgbClr val="b13f9a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&lt;номер&gt;</a:t>
            </a:fld>
            <a:endParaRPr b="0" lang="ru-RU" sz="1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3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Для правки структуры щёлкните мышью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Второй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6c6c6c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Третий уровень структуры</a:t>
            </a:r>
            <a:endParaRPr b="0" lang="ru-RU" sz="2000" spc="-1" strike="noStrike">
              <a:solidFill>
                <a:srgbClr val="6c6c6c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 flipH="1">
            <a:off x="8152560" y="0"/>
            <a:ext cx="990360" cy="6857640"/>
          </a:xfrm>
          <a:prstGeom prst="rect">
            <a:avLst/>
          </a:prstGeom>
          <a:blipFill>
            <a:blip r:embed="rId2"/>
            <a:tile/>
          </a:blipFill>
          <a:ln>
            <a:noFill/>
          </a:ln>
          <a:effectLst>
            <a:innerShdw blurRad="63500" dir="10800000" dist="4445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87" name="PlaceHolder 2"/>
          <p:cNvSpPr>
            <a:spLocks noGrp="1"/>
          </p:cNvSpPr>
          <p:nvPr>
            <p:ph type="title"/>
          </p:nvPr>
        </p:nvSpPr>
        <p:spPr>
          <a:xfrm>
            <a:off x="457200" y="320760"/>
            <a:ext cx="7238520" cy="1142640"/>
          </a:xfrm>
          <a:prstGeom prst="rect">
            <a:avLst/>
          </a:prstGeom>
        </p:spPr>
        <p:txBody>
          <a:bodyPr lIns="45720" rIns="45720" tIns="0" bIns="0" anchor="b"/>
          <a:p>
            <a:pPr>
              <a:lnSpc>
                <a:spcPct val="100000"/>
              </a:lnSpc>
            </a:pPr>
            <a:r>
              <a:rPr b="1" lang="ru-RU" sz="38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Образец заголовка</a:t>
            </a:r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457200" y="1609560"/>
            <a:ext cx="7238520" cy="4846320"/>
          </a:xfrm>
          <a:prstGeom prst="rect">
            <a:avLst/>
          </a:prstGeom>
        </p:spPr>
        <p:txBody>
          <a:bodyPr/>
          <a:p>
            <a:pPr marL="272880" indent="-272520">
              <a:lnSpc>
                <a:spcPct val="100000"/>
              </a:lnSpc>
              <a:spcBef>
                <a:spcPts val="601"/>
              </a:spcBef>
              <a:buClr>
                <a:srgbClr val="b13f9a"/>
              </a:buClr>
              <a:buSzPct val="73000"/>
              <a:buFont typeface="Wingdings 2" charset="2"/>
              <a:buChar char="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Образец текста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1" marL="520560" indent="-228240">
              <a:lnSpc>
                <a:spcPct val="100000"/>
              </a:lnSpc>
              <a:spcBef>
                <a:spcPts val="499"/>
              </a:spcBef>
              <a:buClr>
                <a:srgbClr val="f9b639"/>
              </a:buClr>
              <a:buSzPct val="80000"/>
              <a:buFont typeface="Wingdings 2" charset="2"/>
              <a:buChar char=""/>
            </a:pPr>
            <a:r>
              <a:rPr b="0" lang="ru-RU" sz="2300" spc="-1" strike="noStrike">
                <a:solidFill>
                  <a:srgbClr val="6c6c6c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Второй уровень</a:t>
            </a:r>
            <a:endParaRPr b="0" lang="ru-RU" sz="2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2" marL="758880" indent="-228240">
              <a:lnSpc>
                <a:spcPct val="100000"/>
              </a:lnSpc>
              <a:spcBef>
                <a:spcPts val="400"/>
              </a:spcBef>
              <a:buClr>
                <a:srgbClr val="f9b639"/>
              </a:buClr>
              <a:buSzPct val="60000"/>
              <a:buFont typeface="Wingdings" charset="2"/>
              <a:buChar char="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Третий уровень</a:t>
            </a:r>
            <a:endParaRPr b="0" lang="ru-RU" sz="2000" spc="-1" strike="noStrike">
              <a:solidFill>
                <a:srgbClr val="6c6c6c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3" marL="1004760" indent="-228240">
              <a:lnSpc>
                <a:spcPct val="100000"/>
              </a:lnSpc>
              <a:spcBef>
                <a:spcPts val="400"/>
              </a:spcBef>
              <a:buClr>
                <a:srgbClr val="f9b639"/>
              </a:buClr>
              <a:buSzPct val="80000"/>
              <a:buFont typeface="Wingdings 2" charset="2"/>
              <a:buChar char=""/>
            </a:pPr>
            <a:r>
              <a:rPr b="0" lang="ru-RU" sz="2000" spc="-1" strike="noStrike">
                <a:solidFill>
                  <a:srgbClr val="6c6c6c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lvl="4" marL="1279440" indent="-228240">
              <a:lnSpc>
                <a:spcPct val="100000"/>
              </a:lnSpc>
              <a:spcBef>
                <a:spcPts val="400"/>
              </a:spcBef>
              <a:buClr>
                <a:srgbClr val="f9b639"/>
              </a:buClr>
              <a:buSzPct val="70000"/>
              <a:buFont typeface="Wingdings" charset="2"/>
              <a:buChar char="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dt"/>
          </p:nvPr>
        </p:nvSpPr>
        <p:spPr>
          <a:xfrm>
            <a:off x="4246560" y="6558120"/>
            <a:ext cx="2001600" cy="226800"/>
          </a:xfrm>
          <a:prstGeom prst="rect">
            <a:avLst/>
          </a:prstGeom>
        </p:spPr>
        <p:txBody>
          <a:bodyPr lIns="90000" rIns="90000" tIns="0" bIns="0" anchor="b"/>
          <a:p>
            <a:pPr>
              <a:lnSpc>
                <a:spcPct val="100000"/>
              </a:lnSpc>
            </a:pPr>
            <a:fld id="{59ADBF4F-41CE-4620-8D8C-E7521B4764DB}" type="datetime">
              <a:rPr b="0" lang="ru-RU" sz="1000" spc="-1" strike="noStrike">
                <a:solidFill>
                  <a:srgbClr val="b13f9a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23.8.17</a:t>
            </a:fld>
            <a:endParaRPr b="0" lang="ru-RU" sz="1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ftr"/>
          </p:nvPr>
        </p:nvSpPr>
        <p:spPr>
          <a:xfrm>
            <a:off x="457200" y="6558120"/>
            <a:ext cx="3657240" cy="228240"/>
          </a:xfrm>
          <a:prstGeom prst="rect">
            <a:avLst/>
          </a:prstGeom>
        </p:spPr>
        <p:txBody>
          <a:bodyPr lIns="90000" rIns="90000" tIns="0" bIns="0" anchor="b"/>
          <a:p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1" name="PlaceHolder 6"/>
          <p:cNvSpPr>
            <a:spLocks noGrp="1"/>
          </p:cNvSpPr>
          <p:nvPr>
            <p:ph type="sldNum"/>
          </p:nvPr>
        </p:nvSpPr>
        <p:spPr>
          <a:xfrm>
            <a:off x="6251400" y="6556320"/>
            <a:ext cx="588600" cy="228240"/>
          </a:xfrm>
          <a:prstGeom prst="rect">
            <a:avLst/>
          </a:prstGeom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EA8EEDB9-F471-4FC6-AEB4-803840CA67FF}" type="slidenum">
              <a:rPr b="0" lang="ru-RU" sz="1100" spc="-1" strike="noStrike">
                <a:solidFill>
                  <a:srgbClr val="b13f9a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&lt;номер&gt;</a:t>
            </a:fld>
            <a:endParaRPr b="0" lang="ru-RU" sz="11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1800" y="0"/>
            <a:ext cx="9143640" cy="2996640"/>
          </a:xfrm>
          <a:prstGeom prst="rect">
            <a:avLst/>
          </a:prstGeom>
          <a:noFill/>
          <a:ln>
            <a:noFill/>
          </a:ln>
        </p:spPr>
        <p:txBody>
          <a:bodyPr lIns="45720" rIns="45720" tIns="0" bIns="0" anchor="b">
            <a:normAutofit/>
          </a:bodyPr>
          <a:p>
            <a:pPr algn="r">
              <a:lnSpc>
                <a:spcPct val="100000"/>
              </a:lnSpc>
            </a:pPr>
            <a:r>
              <a:rPr b="1" lang="ru-RU" sz="66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Проект розвитку СЗОШ “Надія”м.Києва</a:t>
            </a:r>
            <a:br/>
            <a:r>
              <a:rPr b="1" lang="ru-RU" sz="66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(</a:t>
            </a:r>
            <a:r>
              <a:rPr b="1" lang="ru-RU" sz="66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Aharoni"/>
              </a:rPr>
              <a:t>New</a:t>
            </a:r>
            <a:r>
              <a:rPr b="1" lang="ru-RU" sz="66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)</a:t>
            </a:r>
            <a:endParaRPr b="0" lang="ru-RU" sz="6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2460600" y="3500280"/>
            <a:ext cx="6660720" cy="1007640"/>
          </a:xfrm>
          <a:prstGeom prst="rect">
            <a:avLst/>
          </a:prstGeom>
          <a:noFill/>
          <a:ln w="9360">
            <a:noFill/>
          </a:ln>
        </p:spPr>
        <p:txBody>
          <a:bodyPr lIns="45720" rIns="45720" tIns="0" bIns="0"/>
          <a:p>
            <a:pPr algn="r">
              <a:lnSpc>
                <a:spcPct val="100000"/>
              </a:lnSpc>
              <a:spcBef>
                <a:spcPts val="601"/>
              </a:spcBef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*Розроблено на підставі Положення про спеціальну загальноосвітню школу (школу-інтернат) для дітей, які потребують корекції фізичного та (або) розумового розвитку з урахуванням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601"/>
              </a:spcBef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специфіки закладу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601"/>
              </a:spcBef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та стану здоров'я учнів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5" name="Picture 2" descr=""/>
          <p:cNvPicPr/>
          <p:nvPr/>
        </p:nvPicPr>
        <p:blipFill>
          <a:blip r:embed="rId1"/>
          <a:stretch/>
        </p:blipFill>
        <p:spPr>
          <a:xfrm>
            <a:off x="0" y="1989000"/>
            <a:ext cx="3026880" cy="2015640"/>
          </a:xfrm>
          <a:prstGeom prst="rect">
            <a:avLst/>
          </a:prstGeom>
          <a:ln w="9360">
            <a:noFill/>
          </a:ln>
        </p:spPr>
      </p:pic>
    </p:spTree>
  </p:cSld>
  <p:transition spd="slow">
    <p:wedg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" name="Table 1"/>
          <p:cNvGraphicFramePr/>
          <p:nvPr/>
        </p:nvGraphicFramePr>
        <p:xfrm>
          <a:off x="0" y="41760"/>
          <a:ext cx="8676000" cy="6815880"/>
        </p:xfrm>
        <a:graphic>
          <a:graphicData uri="http://schemas.openxmlformats.org/drawingml/2006/table">
            <a:tbl>
              <a:tblPr/>
              <a:tblGrid>
                <a:gridCol w="3965760"/>
                <a:gridCol w="4710240"/>
              </a:tblGrid>
              <a:tr h="775440"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Можливості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Способи реалізації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</a:tr>
              <a:tr h="1575720"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Індивідуальний навчальний план-основа для можливості реалізації державного освітнього стандарту  з урахуванням специфіки контингенту та вимог часу в умовах реформування освіти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Затвердження індивідуального навчального плану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6ced3"/>
                    </a:solidFill>
                  </a:tcPr>
                </a:tc>
              </a:tr>
              <a:tr h="525240"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Організація проведення бінарних уроків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Організувати проведення бінарних уроків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e8ea"/>
                    </a:solidFill>
                  </a:tcPr>
                </a:tc>
              </a:tr>
              <a:tr h="1050480"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Організація проведення уроків малими групами з дистанційним включенням учнів, які знаходяться вдома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Організувати  проведення уроків малими групами з дистанційним включенням учнів, які знаходяться вдома проведення 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6ced3"/>
                    </a:solidFill>
                  </a:tcPr>
                </a:tc>
              </a:tr>
              <a:tr h="1575720"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Допрофесійна підготовка учнів шляхом застосування компетентістного підходу через навчання за мультипрофільними напрямками з урахуванням стану здоров’я учнів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Опрацювання МО вчителів трудового навчання напрямків розвитку допрофесійної підготовки учнів, перспектив викладання трудового навчання, формування концепції та її затвердження  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e8ea"/>
                    </a:solidFill>
                  </a:tcPr>
                </a:tc>
              </a:tr>
              <a:tr h="525240"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Поновлення та розширення міжнародних партнерських зв’язків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Поновити та розширити міжнародні партнерські зв’язки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6ced3"/>
                    </a:solidFill>
                  </a:tcPr>
                </a:tc>
              </a:tr>
              <a:tr h="788040"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Пошук партнерів для реалізації проектів за позабюджетні кошти</a:t>
                      </a: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	</a:t>
                      </a: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 та волонтерських проектів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Створення Піклувальної Ради для вирішення нагальних питань діяльності школи та залучення волонтерів 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e8ea"/>
                    </a:solidFill>
                  </a:tcPr>
                </a:tc>
              </a:tr>
            </a:tbl>
          </a:graphicData>
        </a:graphic>
      </p:graphicFrame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" name="Table 1"/>
          <p:cNvGraphicFramePr/>
          <p:nvPr/>
        </p:nvGraphicFramePr>
        <p:xfrm>
          <a:off x="35640" y="44640"/>
          <a:ext cx="8424720" cy="6813000"/>
        </p:xfrm>
        <a:graphic>
          <a:graphicData uri="http://schemas.openxmlformats.org/drawingml/2006/table">
            <a:tbl>
              <a:tblPr/>
              <a:tblGrid>
                <a:gridCol w="4444200"/>
                <a:gridCol w="3980520"/>
              </a:tblGrid>
              <a:tr h="794160"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Загрози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Шляхи подолання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</a:tr>
              <a:tr h="551880"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Значне збільшення кількості учнів у школі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Стабілізація кількісного складу учнів до 2019 року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6ced3"/>
                    </a:solidFill>
                  </a:tcPr>
                </a:tc>
              </a:tr>
              <a:tr h="1093320"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Збільшення кількості педагогічних працівників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Стабілізація кількісного складу педагогічних працівників до 2019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e8ea"/>
                    </a:solidFill>
                  </a:tcPr>
                </a:tc>
              </a:tr>
              <a:tr h="2186640"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Значне збільшення роботи з питань адміністрування та менеджменту закладу, обсягу роботи адміністрації та педагогічного колективу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Розподіл сфер відповідальності між адміністративними працівниками та колегіальними органами управління школою (Рада закладу, методична рада, батьківський комітет)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6ced3"/>
                    </a:solidFill>
                  </a:tcPr>
                </a:tc>
              </a:tr>
              <a:tr h="1093320"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Обмежена пропускна спроможність будівель закладу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Оптимізація використання приміщень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e8ea"/>
                    </a:solidFill>
                  </a:tcPr>
                </a:tc>
              </a:tr>
              <a:tr h="1093680"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Обмежені можливості Піклувальної ради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52560" rIns="5256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Створення Піклувальної Ради для вирішення нагальних питань діяльності школи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52560" marR="52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6ced3"/>
                    </a:solidFill>
                  </a:tcPr>
                </a:tc>
              </a:tr>
            </a:tbl>
          </a:graphicData>
        </a:graphic>
      </p:graphicFrame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>
          <a:xfrm>
            <a:off x="469080" y="354960"/>
            <a:ext cx="7238520" cy="697320"/>
          </a:xfrm>
          <a:prstGeom prst="rect">
            <a:avLst/>
          </a:prstGeom>
          <a:noFill/>
          <a:ln>
            <a:noFill/>
          </a:ln>
        </p:spPr>
        <p:txBody>
          <a:bodyPr lIns="45720" rIns="45720" tIns="0" bIns="0" anchor="b"/>
          <a:p>
            <a:pPr algn="ctr">
              <a:lnSpc>
                <a:spcPct val="100000"/>
              </a:lnSpc>
            </a:pPr>
            <a:r>
              <a:rPr b="1" lang="ru-RU" sz="32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У Структурі СЗОШ «Надія» м.Києва (NEW) ПЕРЕДБАЧЕНО:  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TextShape 2"/>
          <p:cNvSpPr txBox="1"/>
          <p:nvPr/>
        </p:nvSpPr>
        <p:spPr>
          <a:xfrm>
            <a:off x="479160" y="1052640"/>
            <a:ext cx="7692840" cy="580500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НАВЧАЛЬНІ КЛАСИ: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0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- </a:t>
            </a: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для класно – урочної системи: 13 класів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- для занять малими групами: 5 класів на 1-му поверсі, переважно для дітей з порушенням опорно-рухового апарату та для індивідуальних занять 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ПРОФІЛЬНІ НАВЧАЛЬНІ КЛАСИ (інтернет-навчальні класи з можливістю дистанційного включення учнів 5-11 класів  у малу групу для проведення уроку)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72880" indent="-272520">
              <a:lnSpc>
                <a:spcPct val="100000"/>
              </a:lnSpc>
              <a:spcBef>
                <a:spcPts val="601"/>
              </a:spcBef>
              <a:buClr>
                <a:srgbClr val="b13f9a"/>
              </a:buClr>
              <a:buSzPct val="73000"/>
              <a:buFont typeface="Wingdings 2" charset="2"/>
              <a:buChar char=""/>
            </a:pP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2 комп’ютерні класи 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72880" indent="-272520">
              <a:lnSpc>
                <a:spcPct val="100000"/>
              </a:lnSpc>
              <a:spcBef>
                <a:spcPts val="601"/>
              </a:spcBef>
              <a:buClr>
                <a:srgbClr val="b13f9a"/>
              </a:buClr>
              <a:buSzPct val="73000"/>
              <a:buFont typeface="Wingdings 2" charset="2"/>
              <a:buChar char=""/>
            </a:pP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 </a:t>
            </a: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кабінет природничо-математичного циклу дисциплін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marL="272880" indent="-272520">
              <a:lnSpc>
                <a:spcPct val="100000"/>
              </a:lnSpc>
              <a:spcBef>
                <a:spcPts val="601"/>
              </a:spcBef>
              <a:buClr>
                <a:srgbClr val="b13f9a"/>
              </a:buClr>
              <a:buSzPct val="73000"/>
              <a:buFont typeface="Wingdings 2" charset="2"/>
              <a:buChar char=""/>
            </a:pP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 </a:t>
            </a: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кабінет історико-філологічного циклу дисциплін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-    кабінет іноземної мови</a:t>
            </a:r>
            <a:br/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ПРЕДМЕТНІ КЛАСИ: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- спортивний зал </a:t>
            </a:r>
            <a:br/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- кабінет музики </a:t>
            </a:r>
            <a:br/>
            <a:r>
              <a:rPr b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- кабінет СПО 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</a:pP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57" name="Picture 2" descr=""/>
          <p:cNvPicPr/>
          <p:nvPr/>
        </p:nvPicPr>
        <p:blipFill>
          <a:blip r:embed="rId1"/>
          <a:stretch/>
        </p:blipFill>
        <p:spPr>
          <a:xfrm>
            <a:off x="7524360" y="219600"/>
            <a:ext cx="1401480" cy="140148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Shape 1"/>
          <p:cNvSpPr txBox="1"/>
          <p:nvPr/>
        </p:nvSpPr>
        <p:spPr>
          <a:xfrm>
            <a:off x="467640" y="2421000"/>
            <a:ext cx="7238520" cy="710640"/>
          </a:xfrm>
          <a:prstGeom prst="rect">
            <a:avLst/>
          </a:prstGeom>
          <a:noFill/>
          <a:ln>
            <a:noFill/>
          </a:ln>
        </p:spPr>
        <p:txBody>
          <a:bodyPr lIns="45720" rIns="45720" tIns="0" bIns="0" anchor="b">
            <a:normAutofit/>
          </a:bodyPr>
          <a:p>
            <a:pPr algn="ctr">
              <a:lnSpc>
                <a:spcPct val="100000"/>
              </a:lnSpc>
            </a:pPr>
            <a:br/>
            <a:br/>
            <a:r>
              <a:rPr b="1" lang="ru-RU" sz="38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           </a:t>
            </a:r>
            <a:br/>
            <a:r>
              <a:rPr b="1" lang="ru-RU" sz="38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          </a:t>
            </a:r>
            <a:br/>
            <a:r>
              <a:rPr b="1" lang="ru-RU" sz="38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    </a:t>
            </a:r>
            <a:br/>
            <a:br/>
            <a:r>
              <a:rPr b="1" lang="ru-RU" sz="38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 </a:t>
            </a:r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r>
              <a:rPr b="1" lang="ru-RU" sz="36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У структурі СЗОШ «Надія» (NEW)- </a:t>
            </a:r>
            <a:br/>
            <a:r>
              <a:rPr b="1" lang="ru-RU" sz="36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ЦЕНТР соціально-        Психолгогічної реабілітації </a:t>
            </a:r>
            <a:br/>
            <a:br/>
            <a:br/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TextShape 2"/>
          <p:cNvSpPr txBox="1"/>
          <p:nvPr/>
        </p:nvSpPr>
        <p:spPr>
          <a:xfrm>
            <a:off x="324000" y="2205000"/>
            <a:ext cx="7703640" cy="4464000"/>
          </a:xfrm>
          <a:prstGeom prst="rect">
            <a:avLst/>
          </a:prstGeom>
          <a:noFill/>
          <a:ln w="9360">
            <a:noFill/>
          </a:ln>
        </p:spPr>
        <p:txBody>
          <a:bodyPr>
            <a:normAutofit/>
          </a:bodyPr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СТРУКТУРА ЦЕНТРУ: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1. Кабінет психолога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2. Кабінет психологічного розвантаження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3. Кабінет соціального педагога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4. Сенсорна кімната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НАПРЯМКИ: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Координація всебічного розвитку учнів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 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60" name="Picture 2" descr=""/>
          <p:cNvPicPr/>
          <p:nvPr/>
        </p:nvPicPr>
        <p:blipFill>
          <a:blip r:embed="rId1"/>
          <a:stretch/>
        </p:blipFill>
        <p:spPr>
          <a:xfrm>
            <a:off x="7452360" y="548640"/>
            <a:ext cx="1401480" cy="140148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Shape 1"/>
          <p:cNvSpPr txBox="1"/>
          <p:nvPr/>
        </p:nvSpPr>
        <p:spPr>
          <a:xfrm>
            <a:off x="324000" y="1643040"/>
            <a:ext cx="7382160" cy="1488600"/>
          </a:xfrm>
          <a:prstGeom prst="rect">
            <a:avLst/>
          </a:prstGeom>
          <a:noFill/>
          <a:ln>
            <a:noFill/>
          </a:ln>
        </p:spPr>
        <p:txBody>
          <a:bodyPr lIns="45720" rIns="45720" tIns="0" bIns="0" anchor="b">
            <a:normAutofit/>
          </a:bodyPr>
          <a:p>
            <a:pPr algn="r">
              <a:lnSpc>
                <a:spcPct val="100000"/>
              </a:lnSpc>
            </a:pPr>
            <a:br/>
            <a:br/>
            <a:r>
              <a:rPr b="1" lang="ru-RU" sz="38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           </a:t>
            </a:r>
            <a:r>
              <a:rPr b="1" lang="ru-RU" sz="36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У СТРУКТУРІ  СЗОШ  </a:t>
            </a:r>
            <a:br/>
            <a:r>
              <a:rPr b="1" lang="ru-RU" sz="36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           «НАДІЯ» (NEW) - ЦЕНТР          соціально-трудової реабілітації </a:t>
            </a:r>
            <a:br/>
            <a:br/>
            <a:br/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TextShape 2"/>
          <p:cNvSpPr txBox="1"/>
          <p:nvPr/>
        </p:nvSpPr>
        <p:spPr>
          <a:xfrm>
            <a:off x="324000" y="1643040"/>
            <a:ext cx="7703640" cy="481284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СТРУКТУРА ЦЕНТРУ: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1. Майcтерня швейної справи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2. Майстерня столярної справи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3. Майстерня взуттєвої справи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4. Майстерня слюсарної справи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5. Майстерня картонажної справи (з поступовим оновленням  змісту у напрямку поліграфічної справи)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НОВІ НАПРЯМКИ: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1. Створення Тренінгового центру підготовки учнів до самостійного проживання (для формування навичок самообслуговування)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2. Майстерня декоративно-ужиткового мистецтва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3. Кулінарна майстерня 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63" name="Picture 2" descr=""/>
          <p:cNvPicPr/>
          <p:nvPr/>
        </p:nvPicPr>
        <p:blipFill>
          <a:blip r:embed="rId1"/>
          <a:stretch/>
        </p:blipFill>
        <p:spPr>
          <a:xfrm>
            <a:off x="0" y="-12960"/>
            <a:ext cx="1401480" cy="113724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1401840" y="685440"/>
            <a:ext cx="7238520" cy="697320"/>
          </a:xfrm>
          <a:prstGeom prst="rect">
            <a:avLst/>
          </a:prstGeom>
          <a:noFill/>
          <a:ln>
            <a:noFill/>
          </a:ln>
        </p:spPr>
        <p:txBody>
          <a:bodyPr lIns="45720" rIns="45720" tIns="0" bIns="0" anchor="b"/>
          <a:p>
            <a:pPr algn="ctr">
              <a:lnSpc>
                <a:spcPct val="100000"/>
              </a:lnSpc>
            </a:pPr>
            <a:br/>
            <a:br/>
            <a:br/>
            <a:br/>
            <a:br/>
            <a:br/>
            <a:r>
              <a:rPr b="1" lang="ru-RU" sz="32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КОРЕКЦІЙНО-РОЗВИТКОВа Робота 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5" name="TextShape 2"/>
          <p:cNvSpPr txBox="1"/>
          <p:nvPr/>
        </p:nvSpPr>
        <p:spPr>
          <a:xfrm>
            <a:off x="479160" y="1989000"/>
            <a:ext cx="7692840" cy="486864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0" lang="ru-RU" sz="20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-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sp>
        <p:nvSpPr>
          <p:cNvPr id="166" name="CustomShape 3"/>
          <p:cNvSpPr/>
          <p:nvPr/>
        </p:nvSpPr>
        <p:spPr>
          <a:xfrm>
            <a:off x="479160" y="1700640"/>
            <a:ext cx="7548840" cy="447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6000">
              <a:lnSpc>
                <a:spcPct val="100000"/>
              </a:lnSpc>
              <a:buClr>
                <a:srgbClr val="0070c0"/>
              </a:buClr>
              <a:buFont typeface="Symbol" charset="2"/>
              <a:buChar char=""/>
            </a:pPr>
            <a:r>
              <a:rPr b="0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логопедичні кабінети та кабінети розвитку мовлення;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70c0"/>
              </a:buClr>
              <a:buFont typeface="Symbol" charset="2"/>
              <a:buChar char=""/>
            </a:pPr>
            <a:r>
              <a:rPr b="0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   </a:t>
            </a:r>
            <a:r>
              <a:rPr b="0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кабінети психолога та психологічного розвантаження;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70c0"/>
              </a:buClr>
              <a:buFont typeface="Symbol" charset="2"/>
              <a:buChar char=""/>
            </a:pPr>
            <a:r>
              <a:rPr b="0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   </a:t>
            </a:r>
            <a:r>
              <a:rPr b="0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кабінет соціального педагога; 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70c0"/>
              </a:buClr>
              <a:buFont typeface="Symbol" charset="2"/>
              <a:buChar char=""/>
            </a:pPr>
            <a:r>
              <a:rPr b="0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   </a:t>
            </a:r>
            <a:r>
              <a:rPr b="0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кабінети для проведення занять з ритміки;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70c0"/>
              </a:buClr>
              <a:buFont typeface="Symbol" charset="2"/>
              <a:buChar char=""/>
            </a:pPr>
            <a:r>
              <a:rPr b="0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   </a:t>
            </a:r>
            <a:r>
              <a:rPr b="0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кабінети для занять із соціально-побутового 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    </a:t>
            </a:r>
            <a:r>
              <a:rPr b="0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орієнтування;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70c0"/>
              </a:buClr>
              <a:buFont typeface="Wingdings 2" charset="2"/>
              <a:buChar char="•"/>
            </a:pPr>
            <a:r>
              <a:rPr b="0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   </a:t>
            </a:r>
            <a:r>
              <a:rPr b="0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навчально-виробничі майстерні з урахуванням організації     на їх базі поглибленого допрофесійно-трудового навчання;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70c0"/>
              </a:buClr>
              <a:buFont typeface="Wingdings 2" charset="2"/>
              <a:buChar char="•"/>
            </a:pPr>
            <a:r>
              <a:rPr b="0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   </a:t>
            </a:r>
            <a:r>
              <a:rPr b="0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кабінет трудового навчання для учнів початкових класів.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67" name="Picture 2" descr=""/>
          <p:cNvPicPr/>
          <p:nvPr/>
        </p:nvPicPr>
        <p:blipFill>
          <a:blip r:embed="rId1"/>
          <a:stretch/>
        </p:blipFill>
        <p:spPr>
          <a:xfrm>
            <a:off x="0" y="14400"/>
            <a:ext cx="1401480" cy="140148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232560" y="171360"/>
            <a:ext cx="7905240" cy="1142640"/>
          </a:xfrm>
          <a:prstGeom prst="rect">
            <a:avLst/>
          </a:prstGeom>
          <a:noFill/>
          <a:ln>
            <a:noFill/>
          </a:ln>
        </p:spPr>
        <p:txBody>
          <a:bodyPr lIns="45720" rIns="45720" tIns="0" bIns="0" anchor="b">
            <a:normAutofit/>
          </a:bodyPr>
          <a:p>
            <a:pPr algn="r">
              <a:lnSpc>
                <a:spcPct val="100000"/>
              </a:lnSpc>
            </a:pPr>
            <a:r>
              <a:rPr b="1" lang="ru-RU" sz="38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ЛІКУВАЛЬНО-ПРОФІЛАКТИЧНА РОБОТА</a:t>
            </a:r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9" name="TextShape 2"/>
          <p:cNvSpPr txBox="1"/>
          <p:nvPr/>
        </p:nvSpPr>
        <p:spPr>
          <a:xfrm>
            <a:off x="457200" y="1436400"/>
            <a:ext cx="7676640" cy="501948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80000"/>
              </a:lnSpc>
              <a:spcBef>
                <a:spcPts val="601"/>
              </a:spcBef>
            </a:pP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- кабінети ЛФК, реабілітолога, масажу і 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80000"/>
              </a:lnSpc>
              <a:spcBef>
                <a:spcPts val="601"/>
              </a:spcBef>
            </a:pP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   </a:t>
            </a: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вправ на тренажерах;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80000"/>
              </a:lnSpc>
              <a:spcBef>
                <a:spcPts val="601"/>
              </a:spcBef>
            </a:pP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 </a:t>
            </a: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- процедурний кабінет; 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80000"/>
              </a:lnSpc>
              <a:spcBef>
                <a:spcPts val="601"/>
              </a:spcBef>
            </a:pP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 </a:t>
            </a: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- терапевтичний кабінет (кабінет лікаря);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80000"/>
              </a:lnSpc>
              <a:spcBef>
                <a:spcPts val="601"/>
              </a:spcBef>
            </a:pP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 </a:t>
            </a: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- кабінет для проведення 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80000"/>
              </a:lnSpc>
              <a:spcBef>
                <a:spcPts val="601"/>
              </a:spcBef>
            </a:pP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   </a:t>
            </a: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фізіотерапевтичних процедур;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80000"/>
              </a:lnSpc>
              <a:spcBef>
                <a:spcPts val="601"/>
              </a:spcBef>
            </a:pP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 </a:t>
            </a: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- соляна печера;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80000"/>
              </a:lnSpc>
              <a:spcBef>
                <a:spcPts val="601"/>
              </a:spcBef>
            </a:pP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 </a:t>
            </a: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- стоматологічний кабінет;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80000"/>
              </a:lnSpc>
              <a:spcBef>
                <a:spcPts val="601"/>
              </a:spcBef>
            </a:pP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 </a:t>
            </a: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- кабінет клімато-бальнеологічного 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80000"/>
              </a:lnSpc>
              <a:spcBef>
                <a:spcPts val="601"/>
              </a:spcBef>
            </a:pP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   </a:t>
            </a: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лікування (за умови наявності 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80000"/>
              </a:lnSpc>
              <a:spcBef>
                <a:spcPts val="601"/>
              </a:spcBef>
            </a:pP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   </a:t>
            </a: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матеріально-технічної бази);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80000"/>
              </a:lnSpc>
              <a:spcBef>
                <a:spcPts val="601"/>
              </a:spcBef>
            </a:pP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 </a:t>
            </a:r>
            <a:r>
              <a:rPr b="1" i="1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</a:rPr>
              <a:t>- басейн (на договірних засадах).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70" name="Picture 2" descr=""/>
          <p:cNvPicPr/>
          <p:nvPr/>
        </p:nvPicPr>
        <p:blipFill>
          <a:blip r:embed="rId1"/>
          <a:stretch/>
        </p:blipFill>
        <p:spPr>
          <a:xfrm>
            <a:off x="32400" y="171360"/>
            <a:ext cx="1401480" cy="140148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539640" y="476640"/>
            <a:ext cx="7156440" cy="626040"/>
          </a:xfrm>
          <a:prstGeom prst="rect">
            <a:avLst/>
          </a:prstGeom>
          <a:noFill/>
          <a:ln>
            <a:noFill/>
          </a:ln>
        </p:spPr>
        <p:txBody>
          <a:bodyPr lIns="45720" rIns="45720" tIns="0" bIns="0" anchor="b">
            <a:normAutofit/>
          </a:bodyPr>
          <a:p>
            <a:pPr algn="ctr">
              <a:lnSpc>
                <a:spcPct val="100000"/>
              </a:lnSpc>
            </a:pPr>
            <a:br/>
            <a:r>
              <a:rPr b="1" lang="ru-RU" sz="38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СЗОШ “Надія”  м.Києва (NEW)</a:t>
            </a:r>
            <a:br/>
            <a:r>
              <a:rPr b="1" lang="ru-RU" sz="38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ПІДТРИМУЄ ІНСТИТУТ СІМ</a:t>
            </a:r>
            <a:r>
              <a:rPr b="1" lang="ru-RU" sz="40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’</a:t>
            </a:r>
            <a:r>
              <a:rPr b="1" lang="ru-RU" sz="38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Ї</a:t>
            </a:r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2" name="TextShape 2"/>
          <p:cNvSpPr txBox="1"/>
          <p:nvPr/>
        </p:nvSpPr>
        <p:spPr>
          <a:xfrm>
            <a:off x="457200" y="1609560"/>
            <a:ext cx="7238520" cy="4846320"/>
          </a:xfrm>
          <a:prstGeom prst="rect">
            <a:avLst/>
          </a:prstGeom>
          <a:noFill/>
          <a:ln w="9360">
            <a:noFill/>
          </a:ln>
        </p:spPr>
        <p:txBody>
          <a:bodyPr>
            <a:normAutofit/>
          </a:bodyPr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Calibri"/>
              </a:rPr>
              <a:t>Спеціальна школа «Надія» (NEW)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Calibri"/>
              </a:rPr>
              <a:t>працює не  лише з дітьми.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Calibri"/>
              </a:rPr>
              <a:t>У школі працює Клуб Батьків,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Calibri"/>
              </a:rPr>
              <a:t>у межах якого проводиться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Calibri"/>
              </a:rPr>
              <a:t>соціально-психологічна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Calibri"/>
              </a:rPr>
              <a:t>підтримка родин наших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b="1" i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rebuchet MS"/>
                <a:ea typeface="Calibri"/>
              </a:rPr>
              <a:t>учнів.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73" name="Picture 2" descr=""/>
          <p:cNvPicPr/>
          <p:nvPr/>
        </p:nvPicPr>
        <p:blipFill>
          <a:blip r:embed="rId1"/>
          <a:stretch/>
        </p:blipFill>
        <p:spPr>
          <a:xfrm>
            <a:off x="5508000" y="5004720"/>
            <a:ext cx="2457000" cy="144108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971640" y="1052640"/>
            <a:ext cx="6480360" cy="6915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Школа</a:t>
            </a: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haroni"/>
                <a:ea typeface="Calibri"/>
              </a:rPr>
              <a:t> </a:t>
            </a: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«</a:t>
            </a: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Надія</a:t>
            </a: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» м.Києва</a:t>
            </a: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 (</a:t>
            </a: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haroni"/>
                <a:ea typeface="Calibri"/>
              </a:rPr>
              <a:t>NEW</a:t>
            </a: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)</a:t>
            </a:r>
            <a:r>
              <a:rPr b="0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 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є спеціальним загальноосвітнім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навчальним закладом I-III ступенів</a:t>
            </a:r>
            <a:r>
              <a:rPr b="0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з</a:t>
            </a:r>
            <a:r>
              <a:rPr b="0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 </a:t>
            </a: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продовженим робочим днем,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що</a:t>
            </a:r>
            <a:r>
              <a:rPr b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 </a:t>
            </a:r>
            <a:r>
              <a:rPr b="0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забезпечує навчання, виховання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та корекційно-розвиткову роботу дітей-інвалідів з дитинства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з підготовчого по 11-й клас,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включаючи 10  клас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для розумово відсталих учнів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із поглибленою до</a:t>
            </a:r>
            <a:r>
              <a:rPr b="0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професійною реабілітацією.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  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467640" y="141840"/>
            <a:ext cx="727236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0" lang="ru-RU" sz="3200" spc="-1" strike="noStrike">
                <a:solidFill>
                  <a:srgbClr val="e36406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</a:rPr>
              <a:t>СЗОШ “Надія” м.Києва (</a:t>
            </a:r>
            <a:r>
              <a:rPr b="1" lang="ru-RU" sz="3200" spc="-1" strike="noStrike">
                <a:solidFill>
                  <a:srgbClr val="e36406"/>
                </a:solidFill>
                <a:uFill>
                  <a:solidFill>
                    <a:srgbClr val="ffffff"/>
                  </a:solidFill>
                </a:uFill>
                <a:latin typeface="Aharoni"/>
                <a:ea typeface="Calibri"/>
              </a:rPr>
              <a:t>NEW</a:t>
            </a:r>
            <a:r>
              <a:rPr b="0" lang="ru-RU" sz="3200" spc="-1" strike="noStrike">
                <a:solidFill>
                  <a:srgbClr val="e36406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</a:rPr>
              <a:t>)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323640" y="1268640"/>
            <a:ext cx="7416360" cy="5483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Навчаються діти різних нозологій за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             </a:t>
            </a:r>
            <a:r>
              <a:rPr b="1" i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навчальними програмами :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70c0"/>
              </a:buClr>
              <a:buFont typeface="Symbol" charset="2"/>
              <a:buChar char=""/>
            </a:pPr>
            <a:r>
              <a:rPr b="1" i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   </a:t>
            </a:r>
            <a:r>
              <a:rPr b="1" i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загальноосвітньою;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70c0"/>
              </a:buClr>
              <a:buFont typeface="Symbol" charset="2"/>
              <a:buChar char=""/>
            </a:pPr>
            <a:r>
              <a:rPr b="1" i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  </a:t>
            </a:r>
            <a:r>
              <a:rPr b="1" i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для дітей із затримкою психічного розвитку;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70c0"/>
              </a:buClr>
              <a:buFont typeface="Symbol" charset="2"/>
              <a:buChar char=""/>
            </a:pPr>
            <a:r>
              <a:rPr b="1" i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  </a:t>
            </a:r>
            <a:r>
              <a:rPr b="1" i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програмами для розумово-відсталих дітей (з легкою та помірною розумовою відсталістю)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2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haroni"/>
                <a:ea typeface="Calibri"/>
              </a:rPr>
              <a:t>   </a:t>
            </a: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haroni"/>
                <a:ea typeface="Calibri"/>
              </a:rPr>
              <a:t>*</a:t>
            </a: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Учні обох навчальних закладів підлягають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навчанню у СЗОШ </a:t>
            </a: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“</a:t>
            </a: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Надія</a:t>
            </a: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” м.Києва</a:t>
            </a: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 (</a:t>
            </a: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haroni"/>
                <a:ea typeface="Calibri"/>
              </a:rPr>
              <a:t>NEW</a:t>
            </a: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)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2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Передбачено збільшення загальної  кількості учнів до 400.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9" name="CustomShape 2"/>
          <p:cNvSpPr/>
          <p:nvPr/>
        </p:nvSpPr>
        <p:spPr>
          <a:xfrm>
            <a:off x="539640" y="404640"/>
            <a:ext cx="6658560" cy="20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e36406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</a:rPr>
              <a:t>У СЗОШ “Надія” м.Києва (</a:t>
            </a:r>
            <a:r>
              <a:rPr b="1" lang="ru-RU" sz="3200" spc="-1" strike="noStrike">
                <a:solidFill>
                  <a:srgbClr val="e36406"/>
                </a:solidFill>
                <a:uFill>
                  <a:solidFill>
                    <a:srgbClr val="ffffff"/>
                  </a:solidFill>
                </a:uFill>
                <a:latin typeface="Aharoni"/>
                <a:ea typeface="Calibri"/>
              </a:rPr>
              <a:t>NEW</a:t>
            </a:r>
            <a:r>
              <a:rPr b="1" lang="ru-RU" sz="3200" spc="-1" strike="noStrike">
                <a:solidFill>
                  <a:srgbClr val="e36406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</a:rPr>
              <a:t>)</a:t>
            </a:r>
            <a:br/>
            <a:br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0" y="404640"/>
            <a:ext cx="9143640" cy="1944000"/>
          </a:xfrm>
          <a:prstGeom prst="rect">
            <a:avLst/>
          </a:prstGeom>
          <a:noFill/>
          <a:ln>
            <a:noFill/>
          </a:ln>
        </p:spPr>
        <p:txBody>
          <a:bodyPr lIns="45720" rIns="45720" tIns="0" bIns="0" anchor="b">
            <a:normAutofit/>
          </a:bodyPr>
          <a:p>
            <a:pPr>
              <a:lnSpc>
                <a:spcPct val="100000"/>
              </a:lnSpc>
            </a:pPr>
            <a:r>
              <a:rPr b="1" lang="ru-RU" sz="4000" spc="-1" strike="noStrike" cap="all">
                <a:solidFill>
                  <a:srgbClr val="e36406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</a:rPr>
              <a:t> </a:t>
            </a:r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br/>
            <a:r>
              <a:rPr b="1" lang="ru-RU" sz="4000" spc="-1" strike="noStrike" cap="all">
                <a:solidFill>
                  <a:srgbClr val="e36406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</a:rPr>
              <a:t>СЗОШ “Надія” м.Києва (</a:t>
            </a:r>
            <a:r>
              <a:rPr b="1" lang="ru-RU" sz="4000" spc="-1" strike="noStrike" cap="all">
                <a:solidFill>
                  <a:srgbClr val="e36406"/>
                </a:solidFill>
                <a:uFill>
                  <a:solidFill>
                    <a:srgbClr val="ffffff"/>
                  </a:solidFill>
                </a:uFill>
                <a:latin typeface="Aharoni"/>
                <a:ea typeface="Calibri"/>
              </a:rPr>
              <a:t>NEW</a:t>
            </a:r>
            <a:r>
              <a:rPr b="1" lang="ru-RU" sz="4000" spc="-1" strike="noStrike" cap="all">
                <a:solidFill>
                  <a:srgbClr val="e36406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</a:rPr>
              <a:t>)</a:t>
            </a:r>
            <a:br/>
            <a:br/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CustomShape 2"/>
          <p:cNvSpPr/>
          <p:nvPr/>
        </p:nvSpPr>
        <p:spPr>
          <a:xfrm>
            <a:off x="395280" y="2126520"/>
            <a:ext cx="8748360" cy="8218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      </a:t>
            </a:r>
            <a:endParaRPr b="0" lang="ru-RU" sz="4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CustomShape 3"/>
          <p:cNvSpPr/>
          <p:nvPr/>
        </p:nvSpPr>
        <p:spPr>
          <a:xfrm>
            <a:off x="0" y="1244520"/>
            <a:ext cx="9143640" cy="2284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CustomShape 4"/>
          <p:cNvSpPr/>
          <p:nvPr/>
        </p:nvSpPr>
        <p:spPr>
          <a:xfrm>
            <a:off x="395280" y="1936440"/>
            <a:ext cx="7344720" cy="393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Форми навчання: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ctr">
              <a:lnSpc>
                <a:spcPct val="100000"/>
              </a:lnSpc>
              <a:buClr>
                <a:srgbClr val="7030a0"/>
              </a:buClr>
              <a:buFont typeface="Symbol" charset="2"/>
              <a:buChar char=""/>
            </a:pPr>
            <a:r>
              <a:rPr b="1" i="1" lang="ru-RU" sz="36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класно-урочна;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ctr">
              <a:lnSpc>
                <a:spcPct val="100000"/>
              </a:lnSpc>
              <a:buClr>
                <a:srgbClr val="7030a0"/>
              </a:buClr>
              <a:buFont typeface="Symbol" charset="2"/>
              <a:buChar char=""/>
            </a:pPr>
            <a:r>
              <a:rPr b="1" i="1" lang="ru-RU" sz="36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малими групами;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ctr">
              <a:lnSpc>
                <a:spcPct val="100000"/>
              </a:lnSpc>
              <a:buClr>
                <a:srgbClr val="7030a0"/>
              </a:buClr>
              <a:buFont typeface="Symbol" charset="2"/>
              <a:buChar char=""/>
            </a:pPr>
            <a:r>
              <a:rPr b="1" i="1" lang="ru-RU" sz="36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індивідуальна;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ctr">
              <a:lnSpc>
                <a:spcPct val="100000"/>
              </a:lnSpc>
              <a:buClr>
                <a:srgbClr val="7030a0"/>
              </a:buClr>
              <a:buFont typeface="Symbol" charset="2"/>
              <a:buChar char=""/>
            </a:pPr>
            <a:r>
              <a:rPr b="1" i="1" lang="ru-RU" sz="36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індивідуально-групова;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ctr">
              <a:lnSpc>
                <a:spcPct val="100000"/>
              </a:lnSpc>
              <a:buClr>
                <a:srgbClr val="7030a0"/>
              </a:buClr>
              <a:buFont typeface="Symbol" charset="2"/>
              <a:buChar char=""/>
            </a:pPr>
            <a:r>
              <a:rPr b="1" i="1" lang="ru-RU" sz="36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дистанційна;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 algn="ctr">
              <a:lnSpc>
                <a:spcPct val="100000"/>
              </a:lnSpc>
              <a:buClr>
                <a:srgbClr val="7030a0"/>
              </a:buClr>
              <a:buFont typeface="Symbol" charset="2"/>
              <a:buChar char=""/>
            </a:pPr>
            <a:r>
              <a:rPr b="1" i="1" lang="ru-RU" sz="36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Roboto"/>
                <a:ea typeface="Calibri"/>
              </a:rPr>
              <a:t>комбінування різних форм.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wedge/>
  </p:transition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0" y="1773360"/>
            <a:ext cx="7811640" cy="468288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 marL="272880" indent="-272520">
              <a:lnSpc>
                <a:spcPct val="100000"/>
              </a:lnSpc>
              <a:spcBef>
                <a:spcPts val="601"/>
              </a:spcBef>
            </a:pPr>
            <a:r>
              <a:rPr b="0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 </a:t>
            </a:r>
            <a:endParaRPr b="0" lang="ru-RU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rebuchet MS"/>
            </a:endParaRPr>
          </a:p>
        </p:txBody>
      </p:sp>
      <p:pic>
        <p:nvPicPr>
          <p:cNvPr id="145" name="Picture 2" descr=""/>
          <p:cNvPicPr/>
          <p:nvPr/>
        </p:nvPicPr>
        <p:blipFill>
          <a:blip r:embed="rId1"/>
          <a:stretch/>
        </p:blipFill>
        <p:spPr>
          <a:xfrm>
            <a:off x="0" y="-243000"/>
            <a:ext cx="9131040" cy="7100640"/>
          </a:xfrm>
          <a:prstGeom prst="rect">
            <a:avLst/>
          </a:prstGeom>
          <a:ln w="9360">
            <a:noFill/>
          </a:ln>
        </p:spPr>
      </p:pic>
      <p:sp>
        <p:nvSpPr>
          <p:cNvPr id="146" name="CustomShape 2"/>
          <p:cNvSpPr/>
          <p:nvPr/>
        </p:nvSpPr>
        <p:spPr>
          <a:xfrm>
            <a:off x="0" y="26640"/>
            <a:ext cx="9143640" cy="734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32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Місія школи:</a:t>
            </a:r>
            <a:r>
              <a:rPr b="1" lang="ru-RU" sz="32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</a:t>
            </a:r>
            <a:r>
              <a:rPr b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виховати громадянина України - людину,  компетентну у виконанні різних життєвих завдань,  підготувати учнів до діяльності, </a:t>
            </a:r>
            <a:r>
              <a:rPr b="1" i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про яку ще нічого не відомо, </a:t>
            </a:r>
            <a:r>
              <a:rPr b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навчити їх користуватися інструментами діяльності, </a:t>
            </a:r>
            <a:r>
              <a:rPr b="1" i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які ще не винайшли, </a:t>
            </a:r>
            <a:r>
              <a:rPr b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сформувати нові навички, що стануть для них запорукою активної життєвої позиції. Кожен випускник школи має здобути таку освіту, яка стане основою для його зайнятості у житті та дасть змогу бути щасливою людиною.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</a:t>
            </a:r>
            <a:r>
              <a:rPr b="1" i="1" lang="ru-RU" sz="2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i="1" lang="ru-RU" sz="2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Візія</a:t>
            </a:r>
            <a:r>
              <a:rPr b="1" lang="ru-RU" sz="2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i="1" lang="ru-RU" sz="2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школи:</a:t>
            </a:r>
            <a:r>
              <a:rPr b="0" lang="ru-RU" sz="2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</a:t>
            </a:r>
            <a:r>
              <a:rPr b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навчити дітей з особливими потребами  жити у світі, який постійно змінюється, соціально адаптувати та сформувати самоосвітні компетентності згідно їх стану здоров’я.  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24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wedge/>
  </p:transition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0" y="0"/>
            <a:ext cx="9143640" cy="1483920"/>
          </a:xfrm>
          <a:prstGeom prst="rect">
            <a:avLst/>
          </a:prstGeom>
          <a:noFill/>
          <a:ln>
            <a:noFill/>
          </a:ln>
        </p:spPr>
        <p:txBody>
          <a:bodyPr lIns="45720" rIns="45720" tIns="0" bIns="0" anchor="b"/>
          <a:p>
            <a:pPr>
              <a:lnSpc>
                <a:spcPct val="100000"/>
              </a:lnSpc>
            </a:pPr>
            <a:r>
              <a:rPr b="1" lang="ru-RU" sz="3800" spc="-1" strike="noStrike" cap="all">
                <a:solidFill>
                  <a:srgbClr val="fdf2e8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          </a:t>
            </a:r>
            <a:endParaRPr b="0" lang="ru-RU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148" name="Table 2"/>
          <p:cNvGraphicFramePr/>
          <p:nvPr/>
        </p:nvGraphicFramePr>
        <p:xfrm>
          <a:off x="0" y="551160"/>
          <a:ext cx="8748000" cy="6264360"/>
        </p:xfrm>
        <a:graphic>
          <a:graphicData uri="http://schemas.openxmlformats.org/drawingml/2006/table">
            <a:tbl>
              <a:tblPr/>
              <a:tblGrid>
                <a:gridCol w="8605440"/>
                <a:gridCol w="142560"/>
              </a:tblGrid>
              <a:tr h="352440">
                <a:tc>
                  <a:txBody>
                    <a:bodyPr lIns="42840" rIns="428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Сильні сторони СЗОШ «Надія» (New)  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2840" marR="428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 rowSpan="9">
                  <a:txBody>
                    <a:bodyPr lIns="42840" rIns="428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9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 </a:t>
                      </a:r>
                      <a:endParaRPr b="0" lang="ru-RU" sz="9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0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                       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0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 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0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 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2840" marR="428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</a:tr>
              <a:tr h="1400040">
                <a:tc>
                  <a:txBody>
                    <a:bodyPr lIns="42840" rIns="428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Спеціальна школа реалізує державний стандарт загальної середньої освіти за програмами: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- загальноосвітньою (з підготовчого по 11-й клас), 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- для дітей із затримкою психічного розвитку (з підготовчого по 9-й клас),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 </a:t>
                      </a: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- для розумово відсталих дітей з легкою та помірною розумовою відсталістю(з підготовчого по 10-й клас)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2840" marR="428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 vMerge="1">
                  <a:tcPr>
                    <a:solidFill>
                      <a:srgbClr val="729fcf"/>
                    </a:solidFill>
                  </a:tcPr>
                </a:tc>
              </a:tr>
              <a:tr h="700200">
                <a:tc>
                  <a:txBody>
                    <a:bodyPr lIns="42840" rIns="428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Спеціальна школа з різними формами організації навчально-виховного процесу  у відповідності до стану здоров’я учнів:  класно-урочною, індивідуальною,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малими групами,  дистанційною та  шляхом комбінування різних форм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2840" marR="428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 vMerge="1">
                  <a:tcPr>
                    <a:solidFill>
                      <a:srgbClr val="729fcf"/>
                    </a:solidFill>
                  </a:tcPr>
                </a:tc>
              </a:tr>
              <a:tr h="466920">
                <a:tc>
                  <a:txBody>
                    <a:bodyPr lIns="42840" rIns="428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Спеціальна школа приймає учнів з різними захворюваннями – створено унікальне інклюзивне середовище для потреб дітей-інвалідів з дитинства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2840" marR="428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 vMerge="1">
                  <a:tcPr>
                    <a:solidFill>
                      <a:srgbClr val="729fcf"/>
                    </a:solidFill>
                  </a:tcPr>
                </a:tc>
              </a:tr>
              <a:tr h="466920">
                <a:tc>
                  <a:txBody>
                    <a:bodyPr lIns="42840" rIns="428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Забезпечення школи висококваліфікованими педагогічними кадрами, які об’єднані в єдиний педагогічний колектив 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2840" marR="428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 vMerge="1">
                  <a:tcPr>
                    <a:solidFill>
                      <a:srgbClr val="729fcf"/>
                    </a:solidFill>
                  </a:tcPr>
                </a:tc>
              </a:tr>
              <a:tr h="466920">
                <a:tc>
                  <a:txBody>
                    <a:bodyPr lIns="42840" rIns="428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Організація  корекційно-розвиткової роботи  з учнями у відповідності до державного стандарту та рекомендацій КПМПК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2840" marR="428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 vMerge="1">
                  <a:tcPr>
                    <a:solidFill>
                      <a:srgbClr val="729fcf"/>
                    </a:solidFill>
                  </a:tcPr>
                </a:tc>
              </a:tr>
              <a:tr h="700200">
                <a:tc>
                  <a:txBody>
                    <a:bodyPr lIns="42840" rIns="428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Високий рівень запиту батьків дітей-інвалідів з комбінованими порушеннями  до навчання у школі, який ґрунтується на багаторічному досвіді роботи та якості надання освітніх послуг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2840" marR="428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 vMerge="1">
                  <a:tcPr>
                    <a:solidFill>
                      <a:srgbClr val="729fcf"/>
                    </a:solidFill>
                  </a:tcPr>
                </a:tc>
              </a:tr>
              <a:tr h="466920">
                <a:tc>
                  <a:txBody>
                    <a:bodyPr lIns="42840" rIns="428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Тісна співпраця з батьками учнів у напрямку  здійснення індивідуальних підходів до психолого-педагогічної реабілітації дітей-інвалідів з дитинства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2840" marR="428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 vMerge="1">
                  <a:tcPr>
                    <a:solidFill>
                      <a:srgbClr val="729fcf"/>
                    </a:solidFill>
                  </a:tcPr>
                </a:tc>
              </a:tr>
              <a:tr h="2157480">
                <a:tc>
                  <a:txBody>
                    <a:bodyPr lIns="42840" rIns="42840" tIns="0" bIns="0"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Реалізація державного освітнього стандарту, індивідуальний підхід до формування особистості компетентного соціально адаптованого випускника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 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2840" marR="428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 vMerge="1">
                  <a:tcPr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sp>
        <p:nvSpPr>
          <p:cNvPr id="149" name="CustomShape 3"/>
          <p:cNvSpPr/>
          <p:nvPr/>
        </p:nvSpPr>
        <p:spPr>
          <a:xfrm>
            <a:off x="107640" y="141840"/>
            <a:ext cx="903600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i="1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SWOT - аналіз </a:t>
            </a:r>
            <a:r>
              <a:rPr b="1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та стратегічне планування </a:t>
            </a:r>
            <a:r>
              <a:rPr b="1" i="1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СЗОШ «Надія»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slow">
    <p:wedge/>
  </p:transition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179640" y="188640"/>
            <a:ext cx="7920360" cy="7555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СЗОШ «Надія» (New)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</a:t>
            </a:r>
            <a:r>
              <a:rPr b="0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створюється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унікальна особистісно орієнтована корекційно-педагогічна система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шкільному середовищі, спеціально сформованому на основі інтегративної концепції спеціально  організованого навчально-виховного процесу в комплексі  з  корекційно-розвитковою роботою, психолого-педагогічною реабілітацією з урахуванням психологічних особливостей, медичних показань учнів та використання інформаційних технологій в навчально-виховному процесі сучасної школи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</a:t>
            </a:r>
            <a:endParaRPr b="0" lang="ru-RU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" name="Table 1"/>
          <p:cNvGraphicFramePr/>
          <p:nvPr/>
        </p:nvGraphicFramePr>
        <p:xfrm>
          <a:off x="0" y="0"/>
          <a:ext cx="8100000" cy="4200120"/>
        </p:xfrm>
        <a:graphic>
          <a:graphicData uri="http://schemas.openxmlformats.org/drawingml/2006/table">
            <a:tbl>
              <a:tblPr/>
              <a:tblGrid>
                <a:gridCol w="3995640"/>
                <a:gridCol w="4104360"/>
              </a:tblGrid>
              <a:tr h="352440"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Слабкі сторони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Шляхи посилення 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</a:tr>
              <a:tr h="2858040"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Будівлі закладу потребують  поетапного проведення ремонтних робіт: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Times New Roman"/>
                        <a:buChar char="-"/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заміна віконних конструкцій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Times New Roman"/>
                        <a:buChar char="-"/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заміна дверних конструкцій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Times New Roman"/>
                        <a:buChar char="-"/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часткову заміну світильників та застарілих розподільчих електрощитів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Times New Roman"/>
                        <a:buChar char="-"/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установка системи пожежної сигналізації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Times New Roman"/>
                        <a:buChar char="-"/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дооснащення холу І поверху необхідною за квадратурою кількістю радіаторів системи опалення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Times New Roman"/>
                        <a:buChar char="-"/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адаптація приміщень закладу для учнів, які пересуваються на візках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Times New Roman"/>
                        <a:buChar char="-"/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бажане утеплення фасаду.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Планування робіт на 2017-2022рр. 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6ced3"/>
                    </a:solidFill>
                  </a:tcPr>
                </a:tc>
              </a:tr>
              <a:tr h="816840"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Відсутність майданчику для паркування авто, що забезпечують підвіз учнів школи на навчальні заняття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 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Облаштування майданчику для паркування авто, що забезпечують підвіз учнів школи на навчальні заняття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e8ea"/>
                    </a:solidFill>
                  </a:tcPr>
                </a:tc>
              </a:tr>
              <a:tr h="612720"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Приміщення майстерень потребують капітального ремонту та модернізації оснащення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Планування капітального ремонту та модернізації оснащення майстерень на 2017-2022рр.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6ced3"/>
                    </a:solidFill>
                  </a:tcPr>
                </a:tc>
              </a:tr>
              <a:tr h="612720"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У закладі обладнано один комп’ютерний клас (обмежена пропускна спроможність – 40 академічних годин на тиждень)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Створення другого комп’ютерного класу,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Лабораторії дистанційного навчання, оснащеної сервером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e8ea"/>
                    </a:solidFill>
                  </a:tcPr>
                </a:tc>
              </a:tr>
              <a:tr h="612720"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Не в повному обсязі забезпечені підручниками, особливо за програмою для розумово-відсталих дітей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Розробка робочих зошитів для учнів, їх друк та тиражування 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6ced3"/>
                    </a:solidFill>
                  </a:tcPr>
                </a:tc>
              </a:tr>
            </a:tbl>
          </a:graphicData>
        </a:graphic>
      </p:graphicFrame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" name="Table 1"/>
          <p:cNvGraphicFramePr/>
          <p:nvPr/>
        </p:nvGraphicFramePr>
        <p:xfrm>
          <a:off x="35640" y="0"/>
          <a:ext cx="8414280" cy="6660360"/>
        </p:xfrm>
        <a:graphic>
          <a:graphicData uri="http://schemas.openxmlformats.org/drawingml/2006/table">
            <a:tbl>
              <a:tblPr/>
              <a:tblGrid>
                <a:gridCol w="4132440"/>
                <a:gridCol w="4281840"/>
              </a:tblGrid>
              <a:tr h="842760"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Локальна мережа навчального призначення з доступом до  шкільного серверу та мережі Інтернет не включає всі необхідні навчальні приміщення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Удосконалення локальної мережі навчального призначення з доступом до  шкільного серверу, забезпечення Інтернетом, Wi-Fi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 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</a:tr>
              <a:tr h="1020960"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Локальна мережа адміністративного  призначення з доступом до шкільного серверу та мережі Інтернет не включає всі необхідні адміністративні приміщення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Удосконалення локальної мережі адміністративного призначення з доступом до  шкільного серверу, забезпечення Інтернетом, Wi-Fi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 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6ced3"/>
                    </a:solidFill>
                  </a:tcPr>
                </a:tc>
              </a:tr>
              <a:tr h="1113480"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Відсутній телефонний та мережевий зв’язок з доступом до шкільного серверу та мережі Інтернет з  ІІ корпусом закладу, де розташовані бібліотека з читальним залом, майстерні, їдальня.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Удосконалення телефонного зв’язку та локальної мережі адміністративного призначення з доступом до  шкільного серверу, забезпечення Інтернетом, Wi-Fi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 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e8ea"/>
                    </a:solidFill>
                  </a:tcPr>
                </a:tc>
              </a:tr>
              <a:tr h="1055160"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Потребує поновлення та наповнення шкільний сайт закладу після реорганізації, поновлення структури та визначення відповідальних за хостинг,  адміністрування та наповнення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Вирішення питання хостингу сайту, призначення відповідальних осіб за адміністрування та наповнення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6ced3"/>
                    </a:solidFill>
                  </a:tcPr>
                </a:tc>
              </a:tr>
              <a:tr h="1053360"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Відсутня система охорони з постановкою на ПЦО приміщень навчального та адміністративного  призначення І поверху закладу, що наразі обмежує розташування у даних приміщеннях СІТ та ТКТ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Встановлення система охорони з постановкою на ПЦО  5 приміщень навчального та 2 адміністративного  призначення І поверху закладу 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e8ea"/>
                    </a:solidFill>
                  </a:tcPr>
                </a:tc>
              </a:tr>
              <a:tr h="1013400"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Спортивний зал розміщений на ІІІ поверсі, що утруднює доступ учнів, які пересуваються на візках 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Вирішення питання вільного пересування та  доступу дітей, які самостійно не пересуваються до всіх приміщень закладу на 2017-2022рр.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6ced3"/>
                    </a:solidFill>
                  </a:tcPr>
                </a:tc>
              </a:tr>
              <a:tr h="561240"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Відсутній спортивний майданчик 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83d68"/>
                    </a:solidFill>
                  </a:tcPr>
                </a:tc>
                <a:tc>
                  <a:txBody>
                    <a:bodyPr lIns="32040" rIns="3204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rebuchet MS"/>
                        </a:rPr>
                        <a:t>Вирішити питання шляхом встановлення договірних стосунків із ЗОШ №74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2040" marR="32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e8ea"/>
                    </a:solidFill>
                  </a:tcPr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1010</TotalTime>
  <Application>LibreOffice/5.3.2.2$Windows_x86 LibreOffice_project/6cd4f1ef626f15116896b1d8e1398b56da0d0ee1</Application>
  <Words>1285</Words>
  <Paragraphs>209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2017-02-18T22:32:35Z</dcterms:created>
  <dc:creator>SONYPC</dc:creator>
  <dc:description/>
  <dc:language>ru-RU</dc:language>
  <cp:lastModifiedBy>natali</cp:lastModifiedBy>
  <dcterms:modified xsi:type="dcterms:W3CDTF">2017-08-02T17:29:08Z</dcterms:modified>
  <cp:revision>168</cp:revision>
  <dc:subject/>
  <dc:title>Проект розвитку СЗОШ “Надія” (New)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2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17</vt:i4>
  </property>
</Properties>
</file>