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4" r:id="rId4"/>
    <p:sldId id="261" r:id="rId5"/>
    <p:sldId id="262" r:id="rId6"/>
    <p:sldId id="257" r:id="rId7"/>
    <p:sldId id="258" r:id="rId8"/>
    <p:sldId id="259" r:id="rId9"/>
    <p:sldId id="265" r:id="rId10"/>
    <p:sldId id="266" r:id="rId11"/>
    <p:sldId id="260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>
        <p:scale>
          <a:sx n="100" d="100"/>
          <a:sy n="100" d="100"/>
        </p:scale>
        <p:origin x="300" y="23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479D5-A642-4AD3-8D9D-51B80957F106}" type="datetimeFigureOut">
              <a:rPr lang="uk-UA" smtClean="0"/>
              <a:t>25.03.2024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D0A43-0346-414F-9243-8CE1601DD62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486351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479D5-A642-4AD3-8D9D-51B80957F106}" type="datetimeFigureOut">
              <a:rPr lang="uk-UA" smtClean="0"/>
              <a:t>25.03.2024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D0A43-0346-414F-9243-8CE1601DD62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825679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479D5-A642-4AD3-8D9D-51B80957F106}" type="datetimeFigureOut">
              <a:rPr lang="uk-UA" smtClean="0"/>
              <a:t>25.03.2024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D0A43-0346-414F-9243-8CE1601DD62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124281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479D5-A642-4AD3-8D9D-51B80957F106}" type="datetimeFigureOut">
              <a:rPr lang="uk-UA" smtClean="0"/>
              <a:t>25.03.2024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D0A43-0346-414F-9243-8CE1601DD62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31169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479D5-A642-4AD3-8D9D-51B80957F106}" type="datetimeFigureOut">
              <a:rPr lang="uk-UA" smtClean="0"/>
              <a:t>25.03.2024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D0A43-0346-414F-9243-8CE1601DD62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901757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479D5-A642-4AD3-8D9D-51B80957F106}" type="datetimeFigureOut">
              <a:rPr lang="uk-UA" smtClean="0"/>
              <a:t>25.03.2024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D0A43-0346-414F-9243-8CE1601DD62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023282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479D5-A642-4AD3-8D9D-51B80957F106}" type="datetimeFigureOut">
              <a:rPr lang="uk-UA" smtClean="0"/>
              <a:t>25.03.2024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D0A43-0346-414F-9243-8CE1601DD62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43637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479D5-A642-4AD3-8D9D-51B80957F106}" type="datetimeFigureOut">
              <a:rPr lang="uk-UA" smtClean="0"/>
              <a:t>25.03.2024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D0A43-0346-414F-9243-8CE1601DD62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462324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479D5-A642-4AD3-8D9D-51B80957F106}" type="datetimeFigureOut">
              <a:rPr lang="uk-UA" smtClean="0"/>
              <a:t>25.03.2024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D0A43-0346-414F-9243-8CE1601DD62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17979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479D5-A642-4AD3-8D9D-51B80957F106}" type="datetimeFigureOut">
              <a:rPr lang="uk-UA" smtClean="0"/>
              <a:t>25.03.2024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D0A43-0346-414F-9243-8CE1601DD62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410430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479D5-A642-4AD3-8D9D-51B80957F106}" type="datetimeFigureOut">
              <a:rPr lang="uk-UA" smtClean="0"/>
              <a:t>25.03.2024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D0A43-0346-414F-9243-8CE1601DD62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675810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2479D5-A642-4AD3-8D9D-51B80957F106}" type="datetimeFigureOut">
              <a:rPr lang="uk-UA" smtClean="0"/>
              <a:t>25.03.2024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FD0A43-0346-414F-9243-8CE1601DD62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36601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10" Type="http://schemas.openxmlformats.org/officeDocument/2006/relationships/image" Target="../media/image24.jpeg"/><Relationship Id="rId4" Type="http://schemas.openxmlformats.org/officeDocument/2006/relationships/image" Target="../media/image18.jpg"/><Relationship Id="rId9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13" Type="http://schemas.openxmlformats.org/officeDocument/2006/relationships/image" Target="../media/image33.png"/><Relationship Id="rId3" Type="http://schemas.openxmlformats.org/officeDocument/2006/relationships/image" Target="../media/image17.pn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2" Type="http://schemas.openxmlformats.org/officeDocument/2006/relationships/image" Target="../media/image1.png"/><Relationship Id="rId16" Type="http://schemas.openxmlformats.org/officeDocument/2006/relationships/image" Target="../media/image3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1.png"/><Relationship Id="rId15" Type="http://schemas.openxmlformats.org/officeDocument/2006/relationships/image" Target="../media/image35.png"/><Relationship Id="rId10" Type="http://schemas.openxmlformats.org/officeDocument/2006/relationships/image" Target="../media/image30.png"/><Relationship Id="rId4" Type="http://schemas.openxmlformats.org/officeDocument/2006/relationships/image" Target="../media/image25.png"/><Relationship Id="rId9" Type="http://schemas.openxmlformats.org/officeDocument/2006/relationships/image" Target="../media/image29.jpg"/><Relationship Id="rId14" Type="http://schemas.openxmlformats.org/officeDocument/2006/relationships/image" Target="../media/image34.jp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7.png"/><Relationship Id="rId7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jpe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.pn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.pn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10420350" cy="3049587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Території та об'єкти природно-заповідного фонду місцевого значення </a:t>
            </a:r>
            <a:br>
              <a:rPr lang="uk-UA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 м. Києва </a:t>
            </a:r>
            <a:endParaRPr lang="uk-UA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4735679"/>
            <a:ext cx="10420350" cy="1655762"/>
          </a:xfrm>
        </p:spPr>
        <p:txBody>
          <a:bodyPr/>
          <a:lstStyle/>
          <a:p>
            <a:endParaRPr lang="uk-UA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ЗАГАЛЬНА СИТУАЦІЯ ТА ПРОПОЗИЦІЇ</a:t>
            </a:r>
            <a:endParaRPr lang="uk-UA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0629" y="0"/>
            <a:ext cx="1219200" cy="6858000"/>
          </a:xfrm>
          <a:prstGeom prst="rect">
            <a:avLst/>
          </a:prstGeom>
          <a:solidFill>
            <a:srgbClr val="163B68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 dirty="0"/>
          </a:p>
        </p:txBody>
      </p:sp>
      <p:pic>
        <p:nvPicPr>
          <p:cNvPr id="5" name="Picture 2" descr="Возможно, это зарисовка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30" t="18603" r="28122" b="12751"/>
          <a:stretch/>
        </p:blipFill>
        <p:spPr bwMode="auto">
          <a:xfrm>
            <a:off x="217972" y="138113"/>
            <a:ext cx="1044514" cy="1495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30629" y="6022109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>
                <a:solidFill>
                  <a:schemeClr val="bg1">
                    <a:lumMod val="75000"/>
                  </a:schemeClr>
                </a:solidFill>
                <a:latin typeface="Arial Black" panose="020B0A04020102020204" pitchFamily="34" charset="0"/>
              </a:rPr>
              <a:t>м. Київ</a:t>
            </a:r>
            <a:endParaRPr lang="uk-UA" dirty="0">
              <a:solidFill>
                <a:schemeClr val="bg1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315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7424" y="200533"/>
            <a:ext cx="10515600" cy="1325563"/>
          </a:xfrm>
        </p:spPr>
        <p:txBody>
          <a:bodyPr/>
          <a:lstStyle/>
          <a:p>
            <a:r>
              <a:rPr lang="uk-UA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Попередній розгляд</a:t>
            </a:r>
            <a:endParaRPr lang="uk-UA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87424" y="1661032"/>
            <a:ext cx="5181600" cy="5059808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uk-UA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Клопотання про необхідність створення чи оголошення територій та об’єктів природно-заповідного фонду </a:t>
            </a:r>
            <a:r>
              <a:rPr lang="uk-UA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попередньо розглядається </a:t>
            </a:r>
            <a:r>
              <a:rPr lang="uk-UA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 місячний строк щодо територій та об’єктів місцевого значення – обласними, Київською та Севастопольською міськими державними адміністраціями 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[…]</a:t>
            </a:r>
            <a:r>
              <a:rPr lang="uk-UA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uk-UA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 разі схвалення клопотань 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[…] </a:t>
            </a:r>
            <a:r>
              <a:rPr lang="uk-UA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обласними, Київською та Севастопольською міськими державними адміністраціями 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[…]</a:t>
            </a:r>
            <a:r>
              <a:rPr lang="uk-UA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проводиться їх погодження </a:t>
            </a:r>
            <a:r>
              <a:rPr lang="uk-UA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 власниками та первинними користувачами природних ресурсів у межах територій, рекомендованих для заповідання.</a:t>
            </a:r>
            <a:endParaRPr lang="uk-UA" sz="24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just">
              <a:buNone/>
            </a:pPr>
            <a:r>
              <a:rPr lang="uk-UA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стаття 52 Закону України «Про природно-заповідний фонд України»</a:t>
            </a:r>
          </a:p>
          <a:p>
            <a:pPr marL="0" lvl="0" indent="0" algn="just">
              <a:buNone/>
            </a:pPr>
            <a:endParaRPr lang="uk-UA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30629" y="0"/>
            <a:ext cx="1219200" cy="6858000"/>
          </a:xfrm>
          <a:prstGeom prst="rect">
            <a:avLst/>
          </a:prstGeom>
          <a:solidFill>
            <a:srgbClr val="163B68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 dirty="0"/>
          </a:p>
        </p:txBody>
      </p:sp>
      <p:pic>
        <p:nvPicPr>
          <p:cNvPr id="11" name="Picture 2" descr="Возможно, это зарисовка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30" t="18603" r="28122" b="12751"/>
          <a:stretch/>
        </p:blipFill>
        <p:spPr bwMode="auto">
          <a:xfrm>
            <a:off x="217972" y="138113"/>
            <a:ext cx="1044514" cy="1495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30629" y="6022109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>
                <a:solidFill>
                  <a:schemeClr val="bg1">
                    <a:lumMod val="75000"/>
                  </a:schemeClr>
                </a:solidFill>
                <a:latin typeface="Arial Black" panose="020B0A04020102020204" pitchFamily="34" charset="0"/>
              </a:rPr>
              <a:t>м. Київ</a:t>
            </a:r>
            <a:endParaRPr lang="uk-UA" dirty="0">
              <a:solidFill>
                <a:schemeClr val="bg1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9" t="11168" r="6729" b="29166"/>
          <a:stretch/>
        </p:blipFill>
        <p:spPr>
          <a:xfrm>
            <a:off x="6877204" y="2404288"/>
            <a:ext cx="3772508" cy="414281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27" t="13833" r="5081" b="36500"/>
          <a:stretch/>
        </p:blipFill>
        <p:spPr>
          <a:xfrm>
            <a:off x="8288100" y="200533"/>
            <a:ext cx="3714924" cy="3153981"/>
          </a:xfrm>
          <a:prstGeom prst="rect">
            <a:avLst/>
          </a:prstGeom>
        </p:spPr>
      </p:pic>
      <p:cxnSp>
        <p:nvCxnSpPr>
          <p:cNvPr id="13" name="Прямая соединительная линия 12"/>
          <p:cNvCxnSpPr/>
          <p:nvPr/>
        </p:nvCxnSpPr>
        <p:spPr>
          <a:xfrm flipV="1">
            <a:off x="7418070" y="4572000"/>
            <a:ext cx="2971800" cy="45720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4981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7424" y="200533"/>
            <a:ext cx="10515600" cy="1325563"/>
          </a:xfrm>
        </p:spPr>
        <p:txBody>
          <a:bodyPr/>
          <a:lstStyle/>
          <a:p>
            <a:r>
              <a:rPr lang="uk-UA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Проєкт</a:t>
            </a:r>
            <a:r>
              <a:rPr lang="uk-UA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створення</a:t>
            </a:r>
            <a:endParaRPr lang="uk-UA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87424" y="1661032"/>
            <a:ext cx="5181600" cy="4913504"/>
          </a:xfrm>
        </p:spPr>
        <p:txBody>
          <a:bodyPr>
            <a:normAutofit/>
          </a:bodyPr>
          <a:lstStyle/>
          <a:p>
            <a:pPr lvl="0" algn="just"/>
            <a:r>
              <a:rPr lang="uk-UA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Розробка</a:t>
            </a:r>
            <a:r>
              <a:rPr lang="uk-UA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проектів створення регіональних ландшафтних парків, заповідних урочищ, а також заказників, пам’яток природи та парків-пам’яток садово-паркового мистецтва місцевого значення </a:t>
            </a:r>
            <a:r>
              <a:rPr lang="uk-UA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забезпечується</a:t>
            </a:r>
            <a:r>
              <a:rPr lang="uk-UA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обласними, Київською та Севастопольською міськими державними адміністраціями</a:t>
            </a:r>
            <a:r>
              <a:rPr lang="en-US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[…]</a:t>
            </a:r>
            <a:r>
              <a:rPr lang="uk-UA" sz="2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lvl="0" indent="0" algn="just">
              <a:buNone/>
            </a:pPr>
            <a:r>
              <a:rPr lang="uk-UA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стаття 52 Закону України «Про природно-заповідний фонд України»</a:t>
            </a:r>
            <a:endParaRPr lang="uk-UA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26" t="14399" r="6400" b="13867"/>
          <a:stretch/>
        </p:blipFill>
        <p:spPr>
          <a:xfrm>
            <a:off x="7178040" y="593408"/>
            <a:ext cx="2240279" cy="276438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84" t="10801" r="6400" b="11866"/>
          <a:stretch/>
        </p:blipFill>
        <p:spPr>
          <a:xfrm>
            <a:off x="7173867" y="3357789"/>
            <a:ext cx="2244452" cy="295188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80" t="14533" r="6588" b="13733"/>
          <a:stretch/>
        </p:blipFill>
        <p:spPr>
          <a:xfrm>
            <a:off x="9418319" y="593408"/>
            <a:ext cx="2241571" cy="279806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03" t="11599" r="7343" b="18000"/>
          <a:stretch/>
        </p:blipFill>
        <p:spPr>
          <a:xfrm>
            <a:off x="9416879" y="3409798"/>
            <a:ext cx="2244452" cy="2762402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30629" y="0"/>
            <a:ext cx="1219200" cy="6858000"/>
          </a:xfrm>
          <a:prstGeom prst="rect">
            <a:avLst/>
          </a:prstGeom>
          <a:solidFill>
            <a:srgbClr val="163B68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 dirty="0"/>
          </a:p>
        </p:txBody>
      </p:sp>
      <p:pic>
        <p:nvPicPr>
          <p:cNvPr id="11" name="Picture 2" descr="Возможно, это зарисовка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30" t="18603" r="28122" b="12751"/>
          <a:stretch/>
        </p:blipFill>
        <p:spPr bwMode="auto">
          <a:xfrm>
            <a:off x="217972" y="138113"/>
            <a:ext cx="1044514" cy="1495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30629" y="6022109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>
                <a:solidFill>
                  <a:schemeClr val="bg1">
                    <a:lumMod val="75000"/>
                  </a:schemeClr>
                </a:solidFill>
                <a:latin typeface="Arial Black" panose="020B0A04020102020204" pitchFamily="34" charset="0"/>
              </a:rPr>
              <a:t>м. Київ</a:t>
            </a:r>
            <a:endParaRPr lang="uk-UA" dirty="0">
              <a:solidFill>
                <a:schemeClr val="bg1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0332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7424" y="200533"/>
            <a:ext cx="10515600" cy="1325563"/>
          </a:xfrm>
        </p:spPr>
        <p:txBody>
          <a:bodyPr/>
          <a:lstStyle/>
          <a:p>
            <a:r>
              <a:rPr lang="uk-UA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Виявлені недоліки</a:t>
            </a:r>
            <a:endParaRPr lang="uk-UA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30629" y="0"/>
            <a:ext cx="1219200" cy="6858000"/>
          </a:xfrm>
          <a:prstGeom prst="rect">
            <a:avLst/>
          </a:prstGeom>
          <a:solidFill>
            <a:srgbClr val="163B68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 dirty="0"/>
          </a:p>
        </p:txBody>
      </p:sp>
      <p:pic>
        <p:nvPicPr>
          <p:cNvPr id="11" name="Picture 2" descr="Возможно, это зарисовка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30" t="18603" r="28122" b="12751"/>
          <a:stretch/>
        </p:blipFill>
        <p:spPr bwMode="auto">
          <a:xfrm>
            <a:off x="217972" y="138113"/>
            <a:ext cx="1044514" cy="1495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30629" y="6022109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>
                <a:solidFill>
                  <a:schemeClr val="bg1">
                    <a:lumMod val="75000"/>
                  </a:schemeClr>
                </a:solidFill>
                <a:latin typeface="Arial Black" panose="020B0A04020102020204" pitchFamily="34" charset="0"/>
              </a:rPr>
              <a:t>м. Київ</a:t>
            </a:r>
            <a:endParaRPr lang="uk-UA" dirty="0">
              <a:solidFill>
                <a:schemeClr val="bg1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half" idx="1"/>
          </p:nvPr>
        </p:nvSpPr>
        <p:spPr>
          <a:xfrm>
            <a:off x="1563624" y="1633539"/>
            <a:ext cx="10439400" cy="4973002"/>
          </a:xfrm>
        </p:spPr>
        <p:txBody>
          <a:bodyPr>
            <a:noAutofit/>
          </a:bodyPr>
          <a:lstStyle/>
          <a:p>
            <a:pPr lvl="0" algn="just"/>
            <a:r>
              <a:rPr lang="uk-UA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клопотання часто не містить обґрунтування необхідності створення чи оголошення території або об’єкту природно-заповідного фонду певної категорії, характеристику природоохоронної, наукової, естетичної та іншої цінності природних комплексів та об’єктів, що пропонуються для заповідання, відомості про місцезнаходження, розміри, характер використання, власників та користувачів природних ресурсів, а також відповідний картографічний матеріал та до нього не додаються документи, що підтверджують та доповнюють обґрунтування необхідності створення чи оголошення територій або об’єктів природно-заповідного фонду;</a:t>
            </a:r>
          </a:p>
          <a:p>
            <a:pPr lvl="0" algn="just"/>
            <a:r>
              <a:rPr lang="uk-UA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клопотання подається депутатам Київської міської ради, а не до державних органів, уповноважених проводити їх попередній розгляд (Київської міської державної адміністрації);</a:t>
            </a:r>
          </a:p>
          <a:p>
            <a:pPr lvl="0" algn="just"/>
            <a:r>
              <a:rPr lang="uk-UA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часто неможливо встановити який саме документ є клопотанням, оскільки користувач природних ресурсів та уповноважений орган погоджують різні листи, іноді – від різних суб’єктів</a:t>
            </a:r>
            <a:r>
              <a:rPr lang="uk-UA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uk-UA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2252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7424" y="200533"/>
            <a:ext cx="10515600" cy="1325563"/>
          </a:xfrm>
        </p:spPr>
        <p:txBody>
          <a:bodyPr/>
          <a:lstStyle/>
          <a:p>
            <a:r>
              <a:rPr lang="uk-UA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Виявлені недоліки</a:t>
            </a:r>
            <a:endParaRPr lang="uk-UA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30629" y="0"/>
            <a:ext cx="1219200" cy="6858000"/>
          </a:xfrm>
          <a:prstGeom prst="rect">
            <a:avLst/>
          </a:prstGeom>
          <a:solidFill>
            <a:srgbClr val="163B68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 dirty="0"/>
          </a:p>
        </p:txBody>
      </p:sp>
      <p:pic>
        <p:nvPicPr>
          <p:cNvPr id="11" name="Picture 2" descr="Возможно, это зарисовка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30" t="18603" r="28122" b="12751"/>
          <a:stretch/>
        </p:blipFill>
        <p:spPr bwMode="auto">
          <a:xfrm>
            <a:off x="217972" y="138113"/>
            <a:ext cx="1044514" cy="1495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30629" y="6022109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>
                <a:solidFill>
                  <a:schemeClr val="bg1">
                    <a:lumMod val="75000"/>
                  </a:schemeClr>
                </a:solidFill>
                <a:latin typeface="Arial Black" panose="020B0A04020102020204" pitchFamily="34" charset="0"/>
              </a:rPr>
              <a:t>м. Київ</a:t>
            </a:r>
            <a:endParaRPr lang="uk-UA" dirty="0">
              <a:solidFill>
                <a:schemeClr val="bg1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half" idx="1"/>
          </p:nvPr>
        </p:nvSpPr>
        <p:spPr>
          <a:xfrm>
            <a:off x="1563624" y="1633539"/>
            <a:ext cx="10439400" cy="4973002"/>
          </a:xfrm>
        </p:spPr>
        <p:txBody>
          <a:bodyPr>
            <a:noAutofit/>
          </a:bodyPr>
          <a:lstStyle/>
          <a:p>
            <a:pPr lvl="0" algn="just"/>
            <a:r>
              <a:rPr lang="uk-UA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погодження клопотання з власниками та первинними користувачами природних ресурсів у межах територій, рекомендованих для заповідання (у разі його схвалення) проводиться не Київською міською державною адміністрацією;</a:t>
            </a:r>
          </a:p>
          <a:p>
            <a:pPr lvl="0" algn="just"/>
            <a:r>
              <a:rPr lang="uk-UA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підготовка проектів створення регіональних ландшафтних парків, заповідних урочищ, а також заказників, пам’яток природи та парків-пам’яток садово-паркового мистецтва місцевого значення не забезпечується Київською міською державною адміністрацією;</a:t>
            </a:r>
          </a:p>
          <a:p>
            <a:pPr algn="just"/>
            <a:r>
              <a:rPr lang="uk-UA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проєкти</a:t>
            </a:r>
            <a:r>
              <a:rPr lang="uk-UA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створення територій та об’єктів природно-заповідного фонду не передають Київською міською державною адміністрацією у встановленому порядку до Київської міської ради, натомість часто вони готуються власне ініціатором заповідання.</a:t>
            </a:r>
            <a:endParaRPr lang="uk-UA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4628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7424" y="200533"/>
            <a:ext cx="10515600" cy="1325563"/>
          </a:xfrm>
        </p:spPr>
        <p:txBody>
          <a:bodyPr/>
          <a:lstStyle/>
          <a:p>
            <a:r>
              <a:rPr lang="uk-UA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Запропоновані рекомендації</a:t>
            </a:r>
            <a:endParaRPr lang="uk-UA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30629" y="0"/>
            <a:ext cx="1219200" cy="6858000"/>
          </a:xfrm>
          <a:prstGeom prst="rect">
            <a:avLst/>
          </a:prstGeom>
          <a:solidFill>
            <a:srgbClr val="163B68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 dirty="0"/>
          </a:p>
        </p:txBody>
      </p:sp>
      <p:pic>
        <p:nvPicPr>
          <p:cNvPr id="11" name="Picture 2" descr="Возможно, это зарисовка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30" t="18603" r="28122" b="12751"/>
          <a:stretch/>
        </p:blipFill>
        <p:spPr bwMode="auto">
          <a:xfrm>
            <a:off x="217972" y="138113"/>
            <a:ext cx="1044514" cy="1495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30629" y="6022109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>
                <a:solidFill>
                  <a:schemeClr val="bg1">
                    <a:lumMod val="75000"/>
                  </a:schemeClr>
                </a:solidFill>
                <a:latin typeface="Arial Black" panose="020B0A04020102020204" pitchFamily="34" charset="0"/>
              </a:rPr>
              <a:t>м. Київ</a:t>
            </a:r>
            <a:endParaRPr lang="uk-UA" dirty="0">
              <a:solidFill>
                <a:schemeClr val="bg1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half" idx="1"/>
          </p:nvPr>
        </p:nvSpPr>
        <p:spPr>
          <a:xfrm>
            <a:off x="1563624" y="1633539"/>
            <a:ext cx="10439400" cy="4973002"/>
          </a:xfrm>
        </p:spPr>
        <p:txBody>
          <a:bodyPr>
            <a:noAutofit/>
          </a:bodyPr>
          <a:lstStyle/>
          <a:p>
            <a:pPr lvl="0" algn="just"/>
            <a:r>
              <a:rPr lang="uk-UA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Постійній комісії Київської міської ради з питань екологічної політики та управлінню правого забезпечення діяльності Київської міської ради врахувати у своїй діяльності необхідність унеможливити порушення вимог статей 51-52 Закону України «Про природно-заповідний фонд України» під час створення територій та/або об’єктів природно-заповідного фонду на території міста Києва.</a:t>
            </a:r>
          </a:p>
          <a:p>
            <a:pPr lvl="0" algn="just"/>
            <a:r>
              <a:rPr lang="uk-UA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Рекомендувати суб’єктам подання </a:t>
            </a:r>
            <a:r>
              <a:rPr lang="uk-UA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проєктів</a:t>
            </a:r>
            <a:r>
              <a:rPr lang="uk-UA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рішень Київської міської ради (додаються) усунути виявлені недоліки, враховуючи, що одночасно вони можуть бути класифіковані і як порушення статей 51-53 Закону України «Про природно-заповідний фонд України» та зумовити у подальшому негативні правові наслідки.</a:t>
            </a:r>
          </a:p>
          <a:p>
            <a:pPr algn="just"/>
            <a:r>
              <a:rPr lang="uk-UA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Доручити постійній комісії Київської міської ради з питань екологічної політики та управлінню правого забезпечення діяльності Київської міської ради повторно розглянути </a:t>
            </a:r>
            <a:r>
              <a:rPr lang="uk-UA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проєкти</a:t>
            </a:r>
            <a:r>
              <a:rPr lang="uk-UA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рішень Київської міської ради про оголошення територій та/або об’єктів природно-заповідного фонду на території міста Києва із урахуванням виявлених порушень вимог статей 51-52 Закону України «Про природно-заповідний фонд України».</a:t>
            </a:r>
          </a:p>
        </p:txBody>
      </p:sp>
    </p:spTree>
    <p:extLst>
      <p:ext uri="{BB962C8B-B14F-4D97-AF65-F5344CB8AC3E}">
        <p14:creationId xmlns:p14="http://schemas.microsoft.com/office/powerpoint/2010/main" val="3411474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7424" y="200533"/>
            <a:ext cx="10515600" cy="1325563"/>
          </a:xfrm>
        </p:spPr>
        <p:txBody>
          <a:bodyPr/>
          <a:lstStyle/>
          <a:p>
            <a:r>
              <a:rPr lang="uk-UA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Запропоновані рекомендації</a:t>
            </a:r>
            <a:endParaRPr lang="uk-UA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30629" y="0"/>
            <a:ext cx="1219200" cy="6858000"/>
          </a:xfrm>
          <a:prstGeom prst="rect">
            <a:avLst/>
          </a:prstGeom>
          <a:solidFill>
            <a:srgbClr val="163B68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 dirty="0"/>
          </a:p>
        </p:txBody>
      </p:sp>
      <p:pic>
        <p:nvPicPr>
          <p:cNvPr id="11" name="Picture 2" descr="Возможно, это зарисовка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30" t="18603" r="28122" b="12751"/>
          <a:stretch/>
        </p:blipFill>
        <p:spPr bwMode="auto">
          <a:xfrm>
            <a:off x="217972" y="138113"/>
            <a:ext cx="1044514" cy="1495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30629" y="6022109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>
                <a:solidFill>
                  <a:schemeClr val="bg1">
                    <a:lumMod val="75000"/>
                  </a:schemeClr>
                </a:solidFill>
                <a:latin typeface="Arial Black" panose="020B0A04020102020204" pitchFamily="34" charset="0"/>
              </a:rPr>
              <a:t>м. Київ</a:t>
            </a:r>
            <a:endParaRPr lang="uk-UA" dirty="0">
              <a:solidFill>
                <a:schemeClr val="bg1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half" idx="1"/>
          </p:nvPr>
        </p:nvSpPr>
        <p:spPr>
          <a:xfrm>
            <a:off x="1563624" y="1633539"/>
            <a:ext cx="10439400" cy="4973002"/>
          </a:xfrm>
        </p:spPr>
        <p:txBody>
          <a:bodyPr>
            <a:noAutofit/>
          </a:bodyPr>
          <a:lstStyle/>
          <a:p>
            <a:pPr lvl="0" algn="just"/>
            <a:r>
              <a:rPr lang="uk-UA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Доручити Департаменту захисту довкілля та адаптації до зміни клімату виконавчого органу Київської міської ради (Київської міської державної адміністрації):</a:t>
            </a:r>
          </a:p>
          <a:p>
            <a:pPr lvl="1" algn="just"/>
            <a:r>
              <a:rPr lang="uk-UA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невідкладно розробити та </a:t>
            </a:r>
            <a:r>
              <a:rPr lang="uk-UA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внести</a:t>
            </a:r>
            <a:r>
              <a:rPr lang="uk-UA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 розгляд Київської міської ради </a:t>
            </a:r>
            <a:r>
              <a:rPr lang="uk-UA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проєкти</a:t>
            </a:r>
            <a:r>
              <a:rPr lang="uk-UA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рішень про внесення змін до рішень Київської міської ради від 05.10.2023 </a:t>
            </a:r>
            <a:r>
              <a:rPr lang="uk-UA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№ </a:t>
            </a:r>
            <a:r>
              <a:rPr lang="uk-UA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7128/7169, від 05.10.2023 № 7130/7171, від 05.10.2023 № 7131/7172, </a:t>
            </a:r>
            <a:r>
              <a:rPr lang="uk-UA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від </a:t>
            </a:r>
            <a:r>
              <a:rPr lang="uk-UA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25.05.2023 № 6462/6503, що випливають із цього попереднього звіту.</a:t>
            </a:r>
          </a:p>
          <a:p>
            <a:pPr lvl="1" algn="just"/>
            <a:r>
              <a:rPr lang="uk-UA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забезпечити належне та вчасне затвердження положень про території та об’єкти природно-заповідного фонду місцевого значення у м. Києві.</a:t>
            </a:r>
          </a:p>
          <a:p>
            <a:pPr lvl="1" algn="just"/>
            <a:r>
              <a:rPr lang="uk-UA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невідкладно оформити охоронні зобов’язання щодо охорони територій та об’єктів природно-заповідного фонду місцевого значення </a:t>
            </a:r>
            <a:r>
              <a:rPr lang="uk-UA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 м</a:t>
            </a:r>
            <a:r>
              <a:rPr lang="uk-UA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Києві.</a:t>
            </a:r>
          </a:p>
          <a:p>
            <a:pPr algn="just"/>
            <a:r>
              <a:rPr lang="uk-UA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Продовжити роботу тимчасової контрольної комісії Київської міської ради з питань перевірки дотримання вимог природоохоронного законодавства на об'єктах природно-заповідного фонду міста Києва в умовах воєнного стану, визначивши строк подання остаточного звіту не пізніше 14.12.2024 року.</a:t>
            </a:r>
          </a:p>
        </p:txBody>
      </p:sp>
    </p:spTree>
    <p:extLst>
      <p:ext uri="{BB962C8B-B14F-4D97-AF65-F5344CB8AC3E}">
        <p14:creationId xmlns:p14="http://schemas.microsoft.com/office/powerpoint/2010/main" val="2377687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7424" y="200533"/>
            <a:ext cx="10515600" cy="1325563"/>
          </a:xfrm>
        </p:spPr>
        <p:txBody>
          <a:bodyPr/>
          <a:lstStyle/>
          <a:p>
            <a:r>
              <a:rPr lang="uk-UA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Запропоновані рекомендації</a:t>
            </a:r>
            <a:endParaRPr lang="uk-UA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30629" y="0"/>
            <a:ext cx="1219200" cy="6858000"/>
          </a:xfrm>
          <a:prstGeom prst="rect">
            <a:avLst/>
          </a:prstGeom>
          <a:solidFill>
            <a:srgbClr val="163B68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 dirty="0"/>
          </a:p>
        </p:txBody>
      </p:sp>
      <p:pic>
        <p:nvPicPr>
          <p:cNvPr id="11" name="Picture 2" descr="Возможно, это зарисовка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30" t="18603" r="28122" b="12751"/>
          <a:stretch/>
        </p:blipFill>
        <p:spPr bwMode="auto">
          <a:xfrm>
            <a:off x="217972" y="138113"/>
            <a:ext cx="1044514" cy="1495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30629" y="6022109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>
                <a:solidFill>
                  <a:schemeClr val="bg1">
                    <a:lumMod val="75000"/>
                  </a:schemeClr>
                </a:solidFill>
                <a:latin typeface="Arial Black" panose="020B0A04020102020204" pitchFamily="34" charset="0"/>
              </a:rPr>
              <a:t>м. Київ</a:t>
            </a:r>
            <a:endParaRPr lang="uk-UA" dirty="0">
              <a:solidFill>
                <a:schemeClr val="bg1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1026" name="Picture 2" descr="Департамент захисту довкілля та адаптації до зміни клімату КМДА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52" t="35252" r="23090" b="35657"/>
          <a:stretch/>
        </p:blipFill>
        <p:spPr bwMode="auto">
          <a:xfrm>
            <a:off x="3487824" y="2104437"/>
            <a:ext cx="3474720" cy="914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6" t="6211" r="69574" b="74421"/>
          <a:stretch/>
        </p:blipFill>
        <p:spPr>
          <a:xfrm>
            <a:off x="8343899" y="1174717"/>
            <a:ext cx="2594611" cy="105156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34" b="29667"/>
          <a:stretch/>
        </p:blipFill>
        <p:spPr>
          <a:xfrm>
            <a:off x="8343899" y="2395705"/>
            <a:ext cx="2594611" cy="1470327"/>
          </a:xfrm>
          <a:prstGeom prst="rect">
            <a:avLst/>
          </a:prstGeom>
        </p:spPr>
      </p:pic>
      <p:sp>
        <p:nvSpPr>
          <p:cNvPr id="9" name="Двойная стрелка влево/вправо 8"/>
          <p:cNvSpPr/>
          <p:nvPr/>
        </p:nvSpPr>
        <p:spPr>
          <a:xfrm>
            <a:off x="6836228" y="1425987"/>
            <a:ext cx="1370076" cy="651509"/>
          </a:xfrm>
          <a:prstGeom prst="leftRight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000" b="1" dirty="0">
                <a:latin typeface="Arial" panose="020B0604020202020204" pitchFamily="34" charset="0"/>
                <a:cs typeface="Arial" panose="020B0604020202020204" pitchFamily="34" charset="0"/>
              </a:rPr>
              <a:t>5 </a:t>
            </a:r>
            <a:r>
              <a:rPr lang="uk-UA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роб. </a:t>
            </a:r>
            <a:r>
              <a:rPr lang="uk-UA" sz="1000" b="1" dirty="0" err="1">
                <a:latin typeface="Arial" panose="020B0604020202020204" pitchFamily="34" charset="0"/>
                <a:cs typeface="Arial" panose="020B0604020202020204" pitchFamily="34" charset="0"/>
              </a:rPr>
              <a:t>дн</a:t>
            </a:r>
            <a:r>
              <a:rPr lang="uk-UA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uk-UA" dirty="0"/>
          </a:p>
        </p:txBody>
      </p:sp>
      <p:sp>
        <p:nvSpPr>
          <p:cNvPr id="15" name="Двойная стрелка влево/вправо 14"/>
          <p:cNvSpPr/>
          <p:nvPr/>
        </p:nvSpPr>
        <p:spPr>
          <a:xfrm>
            <a:off x="6836228" y="2933927"/>
            <a:ext cx="1370076" cy="651509"/>
          </a:xfrm>
          <a:prstGeom prst="leftRight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 роб. </a:t>
            </a:r>
            <a:r>
              <a:rPr lang="uk-UA" sz="1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дн</a:t>
            </a:r>
            <a:r>
              <a:rPr lang="uk-UA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uk-UA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9" name="Группа 18"/>
          <p:cNvGrpSpPr/>
          <p:nvPr/>
        </p:nvGrpSpPr>
        <p:grpSpPr>
          <a:xfrm>
            <a:off x="3441520" y="3833086"/>
            <a:ext cx="3271264" cy="1257480"/>
            <a:chOff x="3441520" y="3585436"/>
            <a:chExt cx="3271264" cy="1257480"/>
          </a:xfrm>
        </p:grpSpPr>
        <p:sp>
          <p:nvSpPr>
            <p:cNvPr id="13" name="Стрелка влево 12"/>
            <p:cNvSpPr/>
            <p:nvPr/>
          </p:nvSpPr>
          <p:spPr>
            <a:xfrm rot="16200000">
              <a:off x="3278833" y="4028719"/>
              <a:ext cx="976884" cy="651509"/>
            </a:xfrm>
            <a:prstGeom prst="leftArrow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7" name="Стрелка влево 16"/>
            <p:cNvSpPr/>
            <p:nvPr/>
          </p:nvSpPr>
          <p:spPr>
            <a:xfrm rot="16200000">
              <a:off x="5898588" y="4028718"/>
              <a:ext cx="976884" cy="651509"/>
            </a:xfrm>
            <a:prstGeom prst="leftArrow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3608396" y="3585436"/>
              <a:ext cx="2947261" cy="415064"/>
            </a:xfrm>
            <a:prstGeom prst="rect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1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Місячний термін</a:t>
              </a:r>
              <a:endParaRPr lang="uk-UA" sz="1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1" name="Рисунок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1997" y="2116642"/>
            <a:ext cx="867115" cy="867115"/>
          </a:xfrm>
          <a:prstGeom prst="rect">
            <a:avLst/>
          </a:prstGeom>
        </p:spPr>
      </p:pic>
      <p:sp>
        <p:nvSpPr>
          <p:cNvPr id="24" name="Стрелка вправо 23"/>
          <p:cNvSpPr/>
          <p:nvPr/>
        </p:nvSpPr>
        <p:spPr>
          <a:xfrm>
            <a:off x="2561844" y="2224561"/>
            <a:ext cx="838200" cy="668466"/>
          </a:xfrm>
          <a:prstGeom prst="right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5" name="Стрелка вправо 24"/>
          <p:cNvSpPr/>
          <p:nvPr/>
        </p:nvSpPr>
        <p:spPr>
          <a:xfrm rot="5400000">
            <a:off x="4662926" y="3037032"/>
            <a:ext cx="838200" cy="668466"/>
          </a:xfrm>
          <a:prstGeom prst="right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6092" y="5342993"/>
            <a:ext cx="962365" cy="962365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0135" y="5371568"/>
            <a:ext cx="933790" cy="933790"/>
          </a:xfrm>
          <a:prstGeom prst="rect">
            <a:avLst/>
          </a:prstGeom>
        </p:spPr>
      </p:pic>
      <p:grpSp>
        <p:nvGrpSpPr>
          <p:cNvPr id="28" name="Группа 27"/>
          <p:cNvGrpSpPr/>
          <p:nvPr/>
        </p:nvGrpSpPr>
        <p:grpSpPr>
          <a:xfrm>
            <a:off x="4653236" y="4443074"/>
            <a:ext cx="847833" cy="899919"/>
            <a:chOff x="6810375" y="3704715"/>
            <a:chExt cx="1314789" cy="1314789"/>
          </a:xfrm>
        </p:grpSpPr>
        <p:pic>
          <p:nvPicPr>
            <p:cNvPr id="29" name="Рисунок 28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10375" y="3704715"/>
              <a:ext cx="1314789" cy="1314789"/>
            </a:xfrm>
            <a:prstGeom prst="rect">
              <a:avLst/>
            </a:prstGeom>
          </p:spPr>
        </p:pic>
        <p:pic>
          <p:nvPicPr>
            <p:cNvPr id="30" name="Рисунок 2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84447" y="4516988"/>
              <a:ext cx="319434" cy="457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06538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7424" y="200533"/>
            <a:ext cx="10515600" cy="1325563"/>
          </a:xfrm>
        </p:spPr>
        <p:txBody>
          <a:bodyPr/>
          <a:lstStyle/>
          <a:p>
            <a:r>
              <a:rPr lang="uk-UA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Запропоновані рекомендації</a:t>
            </a:r>
            <a:endParaRPr lang="uk-UA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30629" y="0"/>
            <a:ext cx="1219200" cy="6858000"/>
          </a:xfrm>
          <a:prstGeom prst="rect">
            <a:avLst/>
          </a:prstGeom>
          <a:solidFill>
            <a:srgbClr val="163B68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 dirty="0"/>
          </a:p>
        </p:txBody>
      </p:sp>
      <p:pic>
        <p:nvPicPr>
          <p:cNvPr id="11" name="Picture 2" descr="Возможно, это зарисовка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30" t="18603" r="28122" b="12751"/>
          <a:stretch/>
        </p:blipFill>
        <p:spPr bwMode="auto">
          <a:xfrm>
            <a:off x="217972" y="138113"/>
            <a:ext cx="1044514" cy="1495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30629" y="6022109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>
                <a:solidFill>
                  <a:schemeClr val="bg1">
                    <a:lumMod val="75000"/>
                  </a:schemeClr>
                </a:solidFill>
                <a:latin typeface="Arial Black" panose="020B0A04020102020204" pitchFamily="34" charset="0"/>
              </a:rPr>
              <a:t>м. Київ</a:t>
            </a:r>
            <a:endParaRPr lang="uk-UA" dirty="0">
              <a:solidFill>
                <a:schemeClr val="bg1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1026" name="Picture 2" descr="Департамент захисту довкілля та адаптації до зміни клімату КМДА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52" t="35252" r="23090" b="35657"/>
          <a:stretch/>
        </p:blipFill>
        <p:spPr bwMode="auto">
          <a:xfrm>
            <a:off x="1487424" y="1633538"/>
            <a:ext cx="3474720" cy="914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6791" y="1670979"/>
            <a:ext cx="848065" cy="848065"/>
          </a:xfrm>
          <a:prstGeom prst="rect">
            <a:avLst/>
          </a:prstGeom>
        </p:spPr>
      </p:pic>
      <p:sp>
        <p:nvSpPr>
          <p:cNvPr id="20" name="Стрелка вправо 19"/>
          <p:cNvSpPr/>
          <p:nvPr/>
        </p:nvSpPr>
        <p:spPr>
          <a:xfrm>
            <a:off x="5510021" y="1756505"/>
            <a:ext cx="838200" cy="668466"/>
          </a:xfrm>
          <a:prstGeom prst="right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6542" y="404642"/>
            <a:ext cx="962365" cy="96236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2788" y="1670979"/>
            <a:ext cx="814157" cy="814157"/>
          </a:xfrm>
          <a:prstGeom prst="rect">
            <a:avLst/>
          </a:prstGeom>
        </p:spPr>
      </p:pic>
      <p:grpSp>
        <p:nvGrpSpPr>
          <p:cNvPr id="24" name="Группа 23"/>
          <p:cNvGrpSpPr/>
          <p:nvPr/>
        </p:nvGrpSpPr>
        <p:grpSpPr>
          <a:xfrm>
            <a:off x="10397469" y="1644443"/>
            <a:ext cx="946806" cy="848923"/>
            <a:chOff x="6810375" y="3704715"/>
            <a:chExt cx="1314789" cy="1314789"/>
          </a:xfrm>
        </p:grpSpPr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10375" y="3704715"/>
              <a:ext cx="1314789" cy="1314789"/>
            </a:xfrm>
            <a:prstGeom prst="rect">
              <a:avLst/>
            </a:prstGeom>
          </p:spPr>
        </p:pic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84447" y="4516988"/>
              <a:ext cx="319434" cy="457200"/>
            </a:xfrm>
            <a:prstGeom prst="rect">
              <a:avLst/>
            </a:prstGeom>
          </p:spPr>
        </p:pic>
      </p:grpSp>
      <p:pic>
        <p:nvPicPr>
          <p:cNvPr id="26" name="Рисунок 2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0674" y="2958539"/>
            <a:ext cx="2822575" cy="1288097"/>
          </a:xfrm>
          <a:prstGeom prst="rect">
            <a:avLst/>
          </a:prstGeom>
        </p:spPr>
      </p:pic>
      <p:sp>
        <p:nvSpPr>
          <p:cNvPr id="28" name="Стрелка вправо 27"/>
          <p:cNvSpPr/>
          <p:nvPr/>
        </p:nvSpPr>
        <p:spPr>
          <a:xfrm>
            <a:off x="7708247" y="1756505"/>
            <a:ext cx="838200" cy="668466"/>
          </a:xfrm>
          <a:prstGeom prst="right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9" name="Стрелка вправо 28"/>
          <p:cNvSpPr/>
          <p:nvPr/>
        </p:nvSpPr>
        <p:spPr>
          <a:xfrm>
            <a:off x="9561253" y="1743824"/>
            <a:ext cx="838200" cy="668466"/>
          </a:xfrm>
          <a:prstGeom prst="right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1434" y="3135692"/>
            <a:ext cx="933790" cy="933790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3972" y="3135692"/>
            <a:ext cx="933790" cy="933790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5834" y="3135692"/>
            <a:ext cx="933790" cy="933790"/>
          </a:xfrm>
          <a:prstGeom prst="rect">
            <a:avLst/>
          </a:prstGeom>
        </p:spPr>
      </p:pic>
      <p:sp>
        <p:nvSpPr>
          <p:cNvPr id="33" name="Стрелка вправо 32"/>
          <p:cNvSpPr/>
          <p:nvPr/>
        </p:nvSpPr>
        <p:spPr>
          <a:xfrm>
            <a:off x="4717960" y="3268354"/>
            <a:ext cx="838200" cy="668466"/>
          </a:xfrm>
          <a:prstGeom prst="right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4" name="Стрелка вправо 33"/>
          <p:cNvSpPr/>
          <p:nvPr/>
        </p:nvSpPr>
        <p:spPr>
          <a:xfrm>
            <a:off x="7000498" y="3268354"/>
            <a:ext cx="838200" cy="668466"/>
          </a:xfrm>
          <a:prstGeom prst="right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5" name="Стрелка вправо 34"/>
          <p:cNvSpPr/>
          <p:nvPr/>
        </p:nvSpPr>
        <p:spPr>
          <a:xfrm>
            <a:off x="9283036" y="3268354"/>
            <a:ext cx="838200" cy="668466"/>
          </a:xfrm>
          <a:prstGeom prst="right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6" name="Picture 2" descr="Департамент захисту довкілля та адаптації до зміни клімату КМДА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52" t="35252" r="23090" b="35657"/>
          <a:stretch/>
        </p:blipFill>
        <p:spPr bwMode="auto">
          <a:xfrm>
            <a:off x="1487424" y="4764677"/>
            <a:ext cx="3474720" cy="914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Стрелка вправо 36"/>
          <p:cNvSpPr/>
          <p:nvPr/>
        </p:nvSpPr>
        <p:spPr>
          <a:xfrm>
            <a:off x="5137060" y="4874274"/>
            <a:ext cx="838200" cy="668466"/>
          </a:xfrm>
          <a:prstGeom prst="right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8" name="Стрелка вправо 37"/>
          <p:cNvSpPr/>
          <p:nvPr/>
        </p:nvSpPr>
        <p:spPr>
          <a:xfrm>
            <a:off x="7584985" y="4874274"/>
            <a:ext cx="838200" cy="668466"/>
          </a:xfrm>
          <a:prstGeom prst="right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2685" y="4731069"/>
            <a:ext cx="954875" cy="954875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8101" y="4496140"/>
            <a:ext cx="1276690" cy="1276690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3054" y="5277513"/>
            <a:ext cx="762441" cy="762441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8539" y="4438394"/>
            <a:ext cx="641760" cy="770112"/>
          </a:xfrm>
          <a:prstGeom prst="rect">
            <a:avLst/>
          </a:prstGeom>
        </p:spPr>
      </p:pic>
      <p:sp>
        <p:nvSpPr>
          <p:cNvPr id="43" name="Стрелка вправо 42"/>
          <p:cNvSpPr/>
          <p:nvPr/>
        </p:nvSpPr>
        <p:spPr>
          <a:xfrm>
            <a:off x="10012565" y="4859534"/>
            <a:ext cx="838200" cy="668466"/>
          </a:xfrm>
          <a:prstGeom prst="right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2" name="Рисунок 41"/>
          <p:cNvPicPr>
            <a:picLocks noChangeAspect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6829" y="4854496"/>
            <a:ext cx="3810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980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7424" y="200533"/>
            <a:ext cx="10515600" cy="1325563"/>
          </a:xfrm>
        </p:spPr>
        <p:txBody>
          <a:bodyPr/>
          <a:lstStyle/>
          <a:p>
            <a:r>
              <a:rPr lang="uk-UA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Запропоновані рекомендації</a:t>
            </a:r>
            <a:endParaRPr lang="uk-UA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30629" y="0"/>
            <a:ext cx="1219200" cy="6858000"/>
          </a:xfrm>
          <a:prstGeom prst="rect">
            <a:avLst/>
          </a:prstGeom>
          <a:solidFill>
            <a:srgbClr val="163B68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 dirty="0"/>
          </a:p>
        </p:txBody>
      </p:sp>
      <p:pic>
        <p:nvPicPr>
          <p:cNvPr id="11" name="Picture 2" descr="Возможно, это зарисовка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30" t="18603" r="28122" b="12751"/>
          <a:stretch/>
        </p:blipFill>
        <p:spPr bwMode="auto">
          <a:xfrm>
            <a:off x="217972" y="138113"/>
            <a:ext cx="1044514" cy="1495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30629" y="6022109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>
                <a:solidFill>
                  <a:schemeClr val="bg1">
                    <a:lumMod val="75000"/>
                  </a:schemeClr>
                </a:solidFill>
                <a:latin typeface="Arial Black" panose="020B0A04020102020204" pitchFamily="34" charset="0"/>
              </a:rPr>
              <a:t>м. Київ</a:t>
            </a:r>
            <a:endParaRPr lang="uk-UA" dirty="0">
              <a:solidFill>
                <a:schemeClr val="bg1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1026" name="Picture 2" descr="Департамент захисту довкілля та адаптації до зміни клімату КМДА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52" t="35252" r="23090" b="35657"/>
          <a:stretch/>
        </p:blipFill>
        <p:spPr bwMode="auto">
          <a:xfrm>
            <a:off x="1487424" y="1633538"/>
            <a:ext cx="3474720" cy="914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Стрелка вправо 19"/>
          <p:cNvSpPr/>
          <p:nvPr/>
        </p:nvSpPr>
        <p:spPr>
          <a:xfrm>
            <a:off x="5510021" y="1756505"/>
            <a:ext cx="838200" cy="668466"/>
          </a:xfrm>
          <a:prstGeom prst="right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4157" y="1672428"/>
            <a:ext cx="814157" cy="814157"/>
          </a:xfrm>
          <a:prstGeom prst="rect">
            <a:avLst/>
          </a:prstGeom>
        </p:spPr>
      </p:pic>
      <p:grpSp>
        <p:nvGrpSpPr>
          <p:cNvPr id="24" name="Группа 23"/>
          <p:cNvGrpSpPr/>
          <p:nvPr/>
        </p:nvGrpSpPr>
        <p:grpSpPr>
          <a:xfrm>
            <a:off x="6554831" y="1678946"/>
            <a:ext cx="946806" cy="848923"/>
            <a:chOff x="6810375" y="3704715"/>
            <a:chExt cx="1314789" cy="1314789"/>
          </a:xfrm>
        </p:grpSpPr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10375" y="3704715"/>
              <a:ext cx="1314789" cy="1314789"/>
            </a:xfrm>
            <a:prstGeom prst="rect">
              <a:avLst/>
            </a:prstGeom>
          </p:spPr>
        </p:pic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84447" y="4516988"/>
              <a:ext cx="319434" cy="457200"/>
            </a:xfrm>
            <a:prstGeom prst="rect">
              <a:avLst/>
            </a:prstGeom>
          </p:spPr>
        </p:pic>
      </p:grpSp>
      <p:sp>
        <p:nvSpPr>
          <p:cNvPr id="28" name="Стрелка вправо 27"/>
          <p:cNvSpPr/>
          <p:nvPr/>
        </p:nvSpPr>
        <p:spPr>
          <a:xfrm>
            <a:off x="7708247" y="1756505"/>
            <a:ext cx="838200" cy="668466"/>
          </a:xfrm>
          <a:prstGeom prst="right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4" name="Рисунок 4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7379" y="387496"/>
            <a:ext cx="933790" cy="933790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3057" y="1651858"/>
            <a:ext cx="867115" cy="867115"/>
          </a:xfrm>
          <a:prstGeom prst="rect">
            <a:avLst/>
          </a:prstGeom>
        </p:spPr>
      </p:pic>
      <p:sp>
        <p:nvSpPr>
          <p:cNvPr id="3" name="Выгнутая вверх стрелка 2"/>
          <p:cNvSpPr/>
          <p:nvPr/>
        </p:nvSpPr>
        <p:spPr>
          <a:xfrm rot="10800000">
            <a:off x="3381375" y="2895600"/>
            <a:ext cx="6448425" cy="1181100"/>
          </a:xfrm>
          <a:prstGeom prst="curvedDown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510021" y="3491302"/>
            <a:ext cx="2471929" cy="962025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Повторне подання клопотання після усунення недоліків</a:t>
            </a:r>
            <a:endParaRPr lang="uk-UA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3312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9710" y="273685"/>
            <a:ext cx="10515600" cy="1325563"/>
          </a:xfrm>
        </p:spPr>
        <p:txBody>
          <a:bodyPr/>
          <a:lstStyle/>
          <a:p>
            <a:r>
              <a:rPr lang="uk-UA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Стадії за законодавством </a:t>
            </a:r>
            <a:endParaRPr lang="uk-UA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89710" y="1734184"/>
            <a:ext cx="10515600" cy="490664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uk-UA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Статті 51-53 Закону України «Про природно-заповідний фонд України» регулюють </a:t>
            </a:r>
            <a:r>
              <a:rPr lang="uk-UA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три стадії</a:t>
            </a:r>
            <a:r>
              <a:rPr lang="uk-UA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організації чи оголошення територій та/або об’єктів природно-заповідного фонду, зокрема, місцевого значення:</a:t>
            </a:r>
          </a:p>
          <a:p>
            <a:pPr lvl="0" algn="just"/>
            <a:r>
              <a:rPr lang="uk-UA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підготовки і подання </a:t>
            </a:r>
            <a:r>
              <a:rPr lang="uk-UA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клопотань про організацію чи оголошення територій та об’єктів природно-заповідного фонду;</a:t>
            </a:r>
          </a:p>
          <a:p>
            <a:pPr lvl="0" algn="just"/>
            <a:r>
              <a:rPr lang="uk-UA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попереднього розгляду </a:t>
            </a:r>
            <a:r>
              <a:rPr lang="uk-UA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клопотань про створення чи оголошення територій та об’єктів природно-заповідного фонду;</a:t>
            </a:r>
          </a:p>
          <a:p>
            <a:pPr algn="just"/>
            <a:r>
              <a:rPr lang="uk-UA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прийняття рішень </a:t>
            </a:r>
            <a:r>
              <a:rPr lang="uk-UA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 створення чи оголошення територій, об’єктів природно-заповідного фонду та їх охоронних зон</a:t>
            </a:r>
            <a:r>
              <a:rPr lang="uk-UA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30629" y="0"/>
            <a:ext cx="1219200" cy="6858000"/>
          </a:xfrm>
          <a:prstGeom prst="rect">
            <a:avLst/>
          </a:prstGeom>
          <a:solidFill>
            <a:srgbClr val="163B68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 dirty="0"/>
          </a:p>
        </p:txBody>
      </p:sp>
      <p:pic>
        <p:nvPicPr>
          <p:cNvPr id="5" name="Picture 2" descr="Возможно, это зарисовка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30" t="18603" r="28122" b="12751"/>
          <a:stretch/>
        </p:blipFill>
        <p:spPr bwMode="auto">
          <a:xfrm>
            <a:off x="217972" y="138113"/>
            <a:ext cx="1044514" cy="1495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30629" y="6022109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>
                <a:solidFill>
                  <a:schemeClr val="bg1">
                    <a:lumMod val="75000"/>
                  </a:schemeClr>
                </a:solidFill>
                <a:latin typeface="Arial Black" panose="020B0A04020102020204" pitchFamily="34" charset="0"/>
              </a:rPr>
              <a:t>м. Київ</a:t>
            </a:r>
            <a:endParaRPr lang="uk-UA" dirty="0">
              <a:solidFill>
                <a:schemeClr val="bg1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7711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9710" y="273685"/>
            <a:ext cx="10515600" cy="1325563"/>
          </a:xfrm>
        </p:spPr>
        <p:txBody>
          <a:bodyPr/>
          <a:lstStyle/>
          <a:p>
            <a:r>
              <a:rPr lang="uk-UA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Підзаконні нормативні акти</a:t>
            </a:r>
            <a:endParaRPr lang="uk-UA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89710" y="1734184"/>
            <a:ext cx="10515600" cy="490664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uk-UA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Оформлення охоронних зобов’язань </a:t>
            </a:r>
            <a:r>
              <a:rPr lang="uk-UA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регулюються Інструкцією щодо оформлення охоронних зобов’язань на території та об’єкти природно-заповідного фонду, затвердженою наказом Міністерства екології та природних ресурсів України від 25.02.2013 № 65, зареєстрованим в Міністерстві юстиції України 13 березня 2013 р. за № 404/22936.</a:t>
            </a:r>
          </a:p>
          <a:p>
            <a:pPr marL="0" indent="0" algn="just">
              <a:buNone/>
            </a:pPr>
            <a:r>
              <a:rPr lang="uk-UA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Наказом Міністерства екології та природних ресурсів України від 21.08.2018 № 306 затверджено методичні рекомендації щодо </a:t>
            </a:r>
            <a:r>
              <a:rPr lang="uk-UA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розроблення проектів створення </a:t>
            </a:r>
            <a:r>
              <a:rPr lang="uk-UA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природних територій та об'єктів природно-заповідного фонду України.</a:t>
            </a:r>
          </a:p>
          <a:p>
            <a:pPr marL="0" indent="0" algn="just">
              <a:buNone/>
            </a:pPr>
            <a:r>
              <a:rPr lang="uk-UA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Наказом Міністерства захисту довкілля та природних ресурсів України від 02.08.2022 № 281 затверджено методичні рекомендації щодо </a:t>
            </a:r>
            <a:r>
              <a:rPr lang="uk-UA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розроблення положень </a:t>
            </a:r>
            <a:r>
              <a:rPr lang="uk-UA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 території та об’єкти природно-заповідного фонду України.</a:t>
            </a:r>
            <a:endParaRPr lang="uk-UA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0629" y="0"/>
            <a:ext cx="1219200" cy="6858000"/>
          </a:xfrm>
          <a:prstGeom prst="rect">
            <a:avLst/>
          </a:prstGeom>
          <a:solidFill>
            <a:srgbClr val="163B68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 dirty="0"/>
          </a:p>
        </p:txBody>
      </p:sp>
      <p:pic>
        <p:nvPicPr>
          <p:cNvPr id="5" name="Picture 2" descr="Возможно, это зарисовка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30" t="18603" r="28122" b="12751"/>
          <a:stretch/>
        </p:blipFill>
        <p:spPr bwMode="auto">
          <a:xfrm>
            <a:off x="217972" y="138113"/>
            <a:ext cx="1044514" cy="1495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30629" y="6022109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>
                <a:solidFill>
                  <a:schemeClr val="bg1">
                    <a:lumMod val="75000"/>
                  </a:schemeClr>
                </a:solidFill>
                <a:latin typeface="Arial Black" panose="020B0A04020102020204" pitchFamily="34" charset="0"/>
              </a:rPr>
              <a:t>м. Київ</a:t>
            </a:r>
            <a:endParaRPr lang="uk-UA" dirty="0">
              <a:solidFill>
                <a:schemeClr val="bg1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8561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2560" y="255397"/>
            <a:ext cx="10515600" cy="1482889"/>
          </a:xfrm>
        </p:spPr>
        <p:txBody>
          <a:bodyPr/>
          <a:lstStyle/>
          <a:p>
            <a:r>
              <a:rPr lang="uk-UA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Подання та попередній розгляд</a:t>
            </a:r>
            <a:endParaRPr lang="uk-UA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0764665"/>
              </p:ext>
            </p:extLst>
          </p:nvPr>
        </p:nvGraphicFramePr>
        <p:xfrm>
          <a:off x="1524000" y="1854105"/>
          <a:ext cx="4959096" cy="317509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959096">
                  <a:extLst>
                    <a:ext uri="{9D8B030D-6E8A-4147-A177-3AD203B41FA5}">
                      <a16:colId xmlns:a16="http://schemas.microsoft.com/office/drawing/2014/main" val="2024309676"/>
                    </a:ext>
                  </a:extLst>
                </a:gridCol>
              </a:tblGrid>
              <a:tr h="3175095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uk-UA" sz="12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Підготовка і подання клопотань можуть здійснюватися: науковими установами, природоохоронними громадськими об’єднаннями або іншими заінтересованими підприємствами, установами, організаціями та громадянами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uk-UA" sz="12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Клопотання має містити обґрунтування необхідності створення чи оголошення території або об’єкту природно-заповідного фонду певної категорії, характеристику природоохоронної, наукової, естетичної та іншої цінності природних комплексів та об’єктів, що пропонуються для заповідання, відомості про місцезнаходження, розміри, характер використання, власників та користувачів природних ресурсів, а також відповідний картографічний матеріал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uk-UA" sz="12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 клопотань додаються документи, що підтверджують та доповнюють обґрунтування необхідності створення чи оголошення територій або об’єктів природно-заповідного фонду</a:t>
                      </a:r>
                      <a:endParaRPr lang="uk-UA" sz="12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528256"/>
                  </a:ext>
                </a:extLst>
              </a:tr>
            </a:tbl>
          </a:graphicData>
        </a:graphic>
      </p:graphicFrame>
      <p:sp>
        <p:nvSpPr>
          <p:cNvPr id="5" name="Стрілка вниз 2"/>
          <p:cNvSpPr/>
          <p:nvPr/>
        </p:nvSpPr>
        <p:spPr>
          <a:xfrm rot="16200000">
            <a:off x="6449567" y="2131013"/>
            <a:ext cx="533400" cy="266700"/>
          </a:xfrm>
          <a:prstGeom prst="down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uk-UA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4631369"/>
              </p:ext>
            </p:extLst>
          </p:nvPr>
        </p:nvGraphicFramePr>
        <p:xfrm>
          <a:off x="6949439" y="1854105"/>
          <a:ext cx="4850131" cy="8205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850131">
                  <a:extLst>
                    <a:ext uri="{9D8B030D-6E8A-4147-A177-3AD203B41FA5}">
                      <a16:colId xmlns:a16="http://schemas.microsoft.com/office/drawing/2014/main" val="2068834568"/>
                    </a:ext>
                  </a:extLst>
                </a:gridCol>
              </a:tblGrid>
              <a:tr h="820516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uk-UA" sz="12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Клопотання подаються до державних органів, уповноважених проводити їх попередній розгляд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uk-UA" sz="12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Клопотання попередньо розглядається у місячний строк Київською міською державною адміністрацією </a:t>
                      </a:r>
                      <a:endParaRPr lang="uk-UA" sz="12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7247282"/>
                  </a:ext>
                </a:extLst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4966319"/>
              </p:ext>
            </p:extLst>
          </p:nvPr>
        </p:nvGraphicFramePr>
        <p:xfrm>
          <a:off x="6949438" y="3057664"/>
          <a:ext cx="4850131" cy="7828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850131">
                  <a:extLst>
                    <a:ext uri="{9D8B030D-6E8A-4147-A177-3AD203B41FA5}">
                      <a16:colId xmlns:a16="http://schemas.microsoft.com/office/drawing/2014/main" val="309710241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uk-UA" sz="12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 разі схвалення клопотання Київською міською державною адміністрацією проводиться його погодження з власниками та первинними користувачами природних ресурсів у межах територій, рекомендованих для заповідання</a:t>
                      </a:r>
                      <a:endParaRPr lang="uk-UA" sz="12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9983578"/>
                  </a:ext>
                </a:extLst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2886828"/>
              </p:ext>
            </p:extLst>
          </p:nvPr>
        </p:nvGraphicFramePr>
        <p:xfrm>
          <a:off x="6949438" y="4253376"/>
          <a:ext cx="4850131" cy="161021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850131">
                  <a:extLst>
                    <a:ext uri="{9D8B030D-6E8A-4147-A177-3AD203B41FA5}">
                      <a16:colId xmlns:a16="http://schemas.microsoft.com/office/drawing/2014/main" val="2342867389"/>
                    </a:ext>
                  </a:extLst>
                </a:gridCol>
              </a:tblGrid>
              <a:tr h="1610214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uk-UA" sz="12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Розробка проектів створення регіональних ландшафтних парків, заповідних урочищ, а також заказників, пам’яток природи та парків-пам’яток садово-паркового мистецтва місцевого значення Київською міською державною адміністрацією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uk-UA" sz="12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Забезпечення розробки проектів створення ботанічних садів, дендрологічних парків та зоологічних парків може бути доручено заінтересованим державним органам чи установам</a:t>
                      </a:r>
                      <a:endParaRPr lang="uk-UA" sz="12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6223410"/>
                  </a:ext>
                </a:extLst>
              </a:tr>
            </a:tbl>
          </a:graphicData>
        </a:graphic>
      </p:graphicFrame>
      <p:sp>
        <p:nvSpPr>
          <p:cNvPr id="10" name="Стрілка вниз 2"/>
          <p:cNvSpPr/>
          <p:nvPr/>
        </p:nvSpPr>
        <p:spPr>
          <a:xfrm>
            <a:off x="9107802" y="2728025"/>
            <a:ext cx="533400" cy="266700"/>
          </a:xfrm>
          <a:prstGeom prst="down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uk-UA"/>
          </a:p>
        </p:txBody>
      </p:sp>
      <p:sp>
        <p:nvSpPr>
          <p:cNvPr id="11" name="Стрілка вниз 2"/>
          <p:cNvSpPr/>
          <p:nvPr/>
        </p:nvSpPr>
        <p:spPr>
          <a:xfrm>
            <a:off x="9107802" y="3929943"/>
            <a:ext cx="533400" cy="266700"/>
          </a:xfrm>
          <a:prstGeom prst="down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uk-UA"/>
          </a:p>
        </p:txBody>
      </p:sp>
      <p:sp>
        <p:nvSpPr>
          <p:cNvPr id="12" name="Прямоугольник 11"/>
          <p:cNvSpPr/>
          <p:nvPr/>
        </p:nvSpPr>
        <p:spPr>
          <a:xfrm>
            <a:off x="130629" y="0"/>
            <a:ext cx="1219200" cy="6858000"/>
          </a:xfrm>
          <a:prstGeom prst="rect">
            <a:avLst/>
          </a:prstGeom>
          <a:solidFill>
            <a:srgbClr val="163B68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 dirty="0"/>
          </a:p>
        </p:txBody>
      </p:sp>
      <p:pic>
        <p:nvPicPr>
          <p:cNvPr id="13" name="Picture 2" descr="Возможно, это зарисовка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30" t="18603" r="28122" b="12751"/>
          <a:stretch/>
        </p:blipFill>
        <p:spPr bwMode="auto">
          <a:xfrm>
            <a:off x="217972" y="138113"/>
            <a:ext cx="1044514" cy="1495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30629" y="6022109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>
                <a:solidFill>
                  <a:schemeClr val="bg1">
                    <a:lumMod val="75000"/>
                  </a:schemeClr>
                </a:solidFill>
                <a:latin typeface="Arial Black" panose="020B0A04020102020204" pitchFamily="34" charset="0"/>
              </a:rPr>
              <a:t>м. Київ</a:t>
            </a:r>
            <a:endParaRPr lang="uk-UA" dirty="0">
              <a:solidFill>
                <a:schemeClr val="bg1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1466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2560" y="255397"/>
            <a:ext cx="10515600" cy="1482889"/>
          </a:xfrm>
        </p:spPr>
        <p:txBody>
          <a:bodyPr/>
          <a:lstStyle/>
          <a:p>
            <a:r>
              <a:rPr lang="uk-UA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Прийняття рішення та оформлення</a:t>
            </a:r>
            <a:endParaRPr lang="uk-UA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0897541"/>
              </p:ext>
            </p:extLst>
          </p:nvPr>
        </p:nvGraphicFramePr>
        <p:xfrm>
          <a:off x="1512570" y="1861947"/>
          <a:ext cx="4663440" cy="19570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663440">
                  <a:extLst>
                    <a:ext uri="{9D8B030D-6E8A-4147-A177-3AD203B41FA5}">
                      <a16:colId xmlns:a16="http://schemas.microsoft.com/office/drawing/2014/main" val="413390448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uk-UA" sz="12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Проекти створення територій та об’єктів природно-заповідного фонду Київською міською державною адміністрацією у встановленому порядку уповноваженим приймати рішення про створення чи оголошення територій та об’єктів природно-заповідного фонду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uk-UA" sz="12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Рішення про організацію чи оголошення територій та об’єктів природно-заповідного фонду місцевого значення та встановлення охоронних зон територій та об’єктів природно-заповідного фонду приймається Київською міською радою</a:t>
                      </a:r>
                      <a:endParaRPr lang="uk-UA" sz="12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382482"/>
                  </a:ext>
                </a:extLst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2385418"/>
              </p:ext>
            </p:extLst>
          </p:nvPr>
        </p:nvGraphicFramePr>
        <p:xfrm>
          <a:off x="6686550" y="1871980"/>
          <a:ext cx="5341620" cy="19570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341620">
                  <a:extLst>
                    <a:ext uri="{9D8B030D-6E8A-4147-A177-3AD203B41FA5}">
                      <a16:colId xmlns:a16="http://schemas.microsoft.com/office/drawing/2014/main" val="137228468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•"/>
                      </a:pPr>
                      <a:r>
                        <a:rPr lang="uk-UA" sz="12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Порядок відведення земельних ділянок природним заповідникам, біосферним заповідникам, національним природним паркам, регіональним ландшафтним паркам, а також ботанічним садам, дендрологічним паркам, зоологічним паркам визначається Земельним кодексом України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uk-UA" sz="12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Території та об’єкти природно-заповідного фонду або їх частини, що створюються чи оголошуються без вилучення земельних ділянок, що вони займають, передаються під охорону підприємствам, установам, організаціям і громадянам Київською міською державною адміністрацією</a:t>
                      </a:r>
                      <a:endParaRPr lang="uk-UA" sz="12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507356"/>
                  </a:ext>
                </a:extLst>
              </a:tr>
            </a:tbl>
          </a:graphicData>
        </a:graphic>
      </p:graphicFrame>
      <p:sp>
        <p:nvSpPr>
          <p:cNvPr id="12" name="Стрілка вниз 2"/>
          <p:cNvSpPr/>
          <p:nvPr/>
        </p:nvSpPr>
        <p:spPr>
          <a:xfrm rot="16200000">
            <a:off x="6164580" y="2717165"/>
            <a:ext cx="533400" cy="266700"/>
          </a:xfrm>
          <a:prstGeom prst="down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uk-UA"/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7105365"/>
              </p:ext>
            </p:extLst>
          </p:nvPr>
        </p:nvGraphicFramePr>
        <p:xfrm>
          <a:off x="6686550" y="4175468"/>
          <a:ext cx="5341620" cy="117424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341620">
                  <a:extLst>
                    <a:ext uri="{9D8B030D-6E8A-4147-A177-3AD203B41FA5}">
                      <a16:colId xmlns:a16="http://schemas.microsoft.com/office/drawing/2014/main" val="302669355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•"/>
                      </a:pPr>
                      <a:r>
                        <a:rPr lang="uk-UA" sz="12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Завдання, науковий профіль, характер функціонування і режим територій та об’єктів природно-заповідного фонду визначаються у положеннях про них, які розробляються відповідно до цього Закону, і затверджуються Київською міською державною адміністрацією щодо територій та об’єктів природно-заповідного фонду місцевого значення</a:t>
                      </a:r>
                      <a:endParaRPr lang="uk-UA" sz="11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1366610"/>
                  </a:ext>
                </a:extLst>
              </a:tr>
            </a:tbl>
          </a:graphicData>
        </a:graphic>
      </p:graphicFrame>
      <p:sp>
        <p:nvSpPr>
          <p:cNvPr id="14" name="Стрілка вниз 2"/>
          <p:cNvSpPr/>
          <p:nvPr/>
        </p:nvSpPr>
        <p:spPr>
          <a:xfrm>
            <a:off x="9090660" y="3868909"/>
            <a:ext cx="533400" cy="266700"/>
          </a:xfrm>
          <a:prstGeom prst="down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uk-UA"/>
          </a:p>
        </p:txBody>
      </p:sp>
      <p:sp>
        <p:nvSpPr>
          <p:cNvPr id="15" name="Прямоугольник 14"/>
          <p:cNvSpPr/>
          <p:nvPr/>
        </p:nvSpPr>
        <p:spPr>
          <a:xfrm>
            <a:off x="130629" y="0"/>
            <a:ext cx="1219200" cy="6858000"/>
          </a:xfrm>
          <a:prstGeom prst="rect">
            <a:avLst/>
          </a:prstGeom>
          <a:solidFill>
            <a:srgbClr val="163B68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 dirty="0"/>
          </a:p>
        </p:txBody>
      </p:sp>
      <p:pic>
        <p:nvPicPr>
          <p:cNvPr id="16" name="Picture 2" descr="Возможно, это зарисовка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30" t="18603" r="28122" b="12751"/>
          <a:stretch/>
        </p:blipFill>
        <p:spPr bwMode="auto">
          <a:xfrm>
            <a:off x="217972" y="138113"/>
            <a:ext cx="1044514" cy="1495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130629" y="6022109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>
                <a:solidFill>
                  <a:schemeClr val="bg1">
                    <a:lumMod val="75000"/>
                  </a:schemeClr>
                </a:solidFill>
                <a:latin typeface="Arial Black" panose="020B0A04020102020204" pitchFamily="34" charset="0"/>
              </a:rPr>
              <a:t>м. Київ</a:t>
            </a:r>
            <a:endParaRPr lang="uk-UA" dirty="0">
              <a:solidFill>
                <a:schemeClr val="bg1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6408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7424" y="200533"/>
            <a:ext cx="10515600" cy="1325563"/>
          </a:xfrm>
        </p:spPr>
        <p:txBody>
          <a:bodyPr/>
          <a:lstStyle/>
          <a:p>
            <a:r>
              <a:rPr lang="uk-UA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Клопотання</a:t>
            </a:r>
            <a:endParaRPr lang="uk-UA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87424" y="1657350"/>
            <a:ext cx="5181600" cy="5040630"/>
          </a:xfrm>
        </p:spPr>
        <p:txBody>
          <a:bodyPr>
            <a:normAutofit fontScale="70000" lnSpcReduction="20000"/>
          </a:bodyPr>
          <a:lstStyle/>
          <a:p>
            <a:pPr lvl="0" algn="just"/>
            <a:r>
              <a:rPr lang="uk-UA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Клопотання </a:t>
            </a:r>
            <a:r>
              <a:rPr lang="uk-UA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має містити </a:t>
            </a:r>
            <a:r>
              <a:rPr lang="uk-UA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обґрунтування необхідності створення чи оголошення території або об’єкту природно-заповідного фонду певної категорії, характеристику природоохоронної, наукової, естетичної та іншої цінності природних комплексів та об’єктів, що пропонуються для заповідання, відомості про місцезнаходження, розміри, характер використання, власників та користувачів природних ресурсів, а також відповідний картографічний матеріал.</a:t>
            </a:r>
          </a:p>
          <a:p>
            <a:pPr algn="just"/>
            <a:r>
              <a:rPr lang="uk-UA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клопотань </a:t>
            </a:r>
            <a:r>
              <a:rPr lang="uk-UA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додаються</a:t>
            </a:r>
            <a:r>
              <a:rPr lang="uk-UA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документи, що підтверджують та доповнюють обґрунтування необхідності створення чи оголошення територій або об’єктів природно-заповідного фонду</a:t>
            </a:r>
            <a:r>
              <a:rPr lang="uk-UA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uk-UA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стаття 51 Закону України «Про природно-заповідний фонд України»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76" b="28902"/>
          <a:stretch/>
        </p:blipFill>
        <p:spPr>
          <a:xfrm>
            <a:off x="8567244" y="1911095"/>
            <a:ext cx="3373747" cy="2743201"/>
          </a:xfrm>
          <a:prstGeom prst="rect">
            <a:avLst/>
          </a:prstGeom>
        </p:spPr>
      </p:pic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06" b="38334"/>
          <a:stretch/>
        </p:blipFill>
        <p:spPr>
          <a:xfrm>
            <a:off x="6705081" y="984376"/>
            <a:ext cx="3475885" cy="2395728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73" b="37157"/>
          <a:stretch/>
        </p:blipFill>
        <p:spPr>
          <a:xfrm>
            <a:off x="7500609" y="3242944"/>
            <a:ext cx="3475885" cy="265176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30629" y="0"/>
            <a:ext cx="1219200" cy="6858000"/>
          </a:xfrm>
          <a:prstGeom prst="rect">
            <a:avLst/>
          </a:prstGeom>
          <a:solidFill>
            <a:srgbClr val="163B68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 dirty="0"/>
          </a:p>
        </p:txBody>
      </p:sp>
      <p:pic>
        <p:nvPicPr>
          <p:cNvPr id="9" name="Picture 2" descr="Возможно, это зарисовка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30" t="18603" r="28122" b="12751"/>
          <a:stretch/>
        </p:blipFill>
        <p:spPr bwMode="auto">
          <a:xfrm>
            <a:off x="217972" y="138113"/>
            <a:ext cx="1044514" cy="1495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30629" y="6022109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>
                <a:solidFill>
                  <a:schemeClr val="bg1">
                    <a:lumMod val="75000"/>
                  </a:schemeClr>
                </a:solidFill>
                <a:latin typeface="Arial Black" panose="020B0A04020102020204" pitchFamily="34" charset="0"/>
              </a:rPr>
              <a:t>м. Київ</a:t>
            </a:r>
            <a:endParaRPr lang="uk-UA" dirty="0">
              <a:solidFill>
                <a:schemeClr val="bg1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0683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7424" y="200533"/>
            <a:ext cx="10515600" cy="1325563"/>
          </a:xfrm>
        </p:spPr>
        <p:txBody>
          <a:bodyPr/>
          <a:lstStyle/>
          <a:p>
            <a:r>
              <a:rPr lang="uk-UA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Подання клопотання</a:t>
            </a:r>
            <a:endParaRPr lang="uk-UA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87424" y="1661032"/>
            <a:ext cx="5181600" cy="4913504"/>
          </a:xfrm>
        </p:spPr>
        <p:txBody>
          <a:bodyPr>
            <a:normAutofit/>
          </a:bodyPr>
          <a:lstStyle/>
          <a:p>
            <a:pPr lvl="0" algn="just"/>
            <a:r>
              <a:rPr lang="uk-UA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Клопотання </a:t>
            </a:r>
            <a:r>
              <a:rPr lang="uk-UA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подаються</a:t>
            </a:r>
            <a:r>
              <a:rPr lang="uk-UA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державних органів</a:t>
            </a:r>
            <a:r>
              <a:rPr lang="uk-UA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уповноважених проводити їх попередній розгляд.</a:t>
            </a:r>
          </a:p>
          <a:p>
            <a:pPr marL="0" lvl="0" indent="0" algn="just">
              <a:buNone/>
            </a:pPr>
            <a:r>
              <a:rPr lang="uk-UA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стаття 51 Закону України «Про природно-заповідний фонд України»</a:t>
            </a:r>
            <a:endParaRPr lang="uk-UA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06"/>
          <a:stretch/>
        </p:blipFill>
        <p:spPr>
          <a:xfrm>
            <a:off x="6714225" y="1203832"/>
            <a:ext cx="3475885" cy="4279201"/>
          </a:xfr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54" b="43394"/>
          <a:stretch/>
        </p:blipFill>
        <p:spPr>
          <a:xfrm>
            <a:off x="8602579" y="2586163"/>
            <a:ext cx="3466632" cy="214884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67" b="54343"/>
          <a:stretch/>
        </p:blipFill>
        <p:spPr>
          <a:xfrm>
            <a:off x="6864636" y="4263316"/>
            <a:ext cx="3475885" cy="181744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30629" y="0"/>
            <a:ext cx="1219200" cy="6858000"/>
          </a:xfrm>
          <a:prstGeom prst="rect">
            <a:avLst/>
          </a:prstGeom>
          <a:solidFill>
            <a:srgbClr val="163B68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 dirty="0"/>
          </a:p>
        </p:txBody>
      </p:sp>
      <p:pic>
        <p:nvPicPr>
          <p:cNvPr id="9" name="Picture 2" descr="Возможно, это зарисовка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30" t="18603" r="28122" b="12751"/>
          <a:stretch/>
        </p:blipFill>
        <p:spPr bwMode="auto">
          <a:xfrm>
            <a:off x="217972" y="138113"/>
            <a:ext cx="1044514" cy="1495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30629" y="6022109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>
                <a:solidFill>
                  <a:schemeClr val="bg1">
                    <a:lumMod val="75000"/>
                  </a:schemeClr>
                </a:solidFill>
                <a:latin typeface="Arial Black" panose="020B0A04020102020204" pitchFamily="34" charset="0"/>
              </a:rPr>
              <a:t>м. Київ</a:t>
            </a:r>
            <a:endParaRPr lang="uk-UA" dirty="0">
              <a:solidFill>
                <a:schemeClr val="bg1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9640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7424" y="200533"/>
            <a:ext cx="10515600" cy="1325563"/>
          </a:xfrm>
        </p:spPr>
        <p:txBody>
          <a:bodyPr/>
          <a:lstStyle/>
          <a:p>
            <a:r>
              <a:rPr lang="uk-UA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Подання та попередній розгляд</a:t>
            </a:r>
            <a:endParaRPr lang="uk-UA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87424" y="1661032"/>
            <a:ext cx="5181600" cy="4913504"/>
          </a:xfrm>
        </p:spPr>
        <p:txBody>
          <a:bodyPr>
            <a:normAutofit/>
          </a:bodyPr>
          <a:lstStyle/>
          <a:p>
            <a:pPr algn="just"/>
            <a:r>
              <a:rPr lang="uk-UA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Клопотання </a:t>
            </a:r>
            <a:r>
              <a:rPr lang="uk-UA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подаються </a:t>
            </a:r>
            <a:r>
              <a:rPr lang="uk-UA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державних органів, уповноважених проводити їх попередній розгляд. </a:t>
            </a:r>
          </a:p>
          <a:p>
            <a:pPr algn="just"/>
            <a:r>
              <a:rPr lang="uk-UA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Клопотання про необхідність створення чи оголошення територій та об’єктів природно-заповідного фонду </a:t>
            </a:r>
            <a:r>
              <a:rPr lang="uk-UA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попередньо розглядається </a:t>
            </a:r>
            <a:r>
              <a:rPr lang="uk-UA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 місячний строк щодо територій та об’єктів місцевого значення – обласними, Київською та Севастопольською міськими державними адміністраціями 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[…]</a:t>
            </a:r>
            <a:r>
              <a:rPr lang="uk-UA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uk-UA" sz="20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just">
              <a:buNone/>
            </a:pPr>
            <a:r>
              <a:rPr lang="uk-UA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статті 51-52 Закону України «Про природно-заповідний фонд України»</a:t>
            </a:r>
          </a:p>
          <a:p>
            <a:pPr marL="0" lvl="0" indent="0" algn="just">
              <a:buNone/>
            </a:pPr>
            <a:endParaRPr lang="uk-UA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66" b="29600"/>
          <a:stretch/>
        </p:blipFill>
        <p:spPr>
          <a:xfrm>
            <a:off x="6745224" y="1329500"/>
            <a:ext cx="3501763" cy="281813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34" b="39600"/>
          <a:stretch/>
        </p:blipFill>
        <p:spPr>
          <a:xfrm>
            <a:off x="8501261" y="3921188"/>
            <a:ext cx="3501763" cy="230995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30629" y="0"/>
            <a:ext cx="1219200" cy="6858000"/>
          </a:xfrm>
          <a:prstGeom prst="rect">
            <a:avLst/>
          </a:prstGeom>
          <a:solidFill>
            <a:srgbClr val="163B68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 dirty="0"/>
          </a:p>
        </p:txBody>
      </p:sp>
      <p:pic>
        <p:nvPicPr>
          <p:cNvPr id="11" name="Picture 2" descr="Возможно, это зарисовка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30" t="18603" r="28122" b="12751"/>
          <a:stretch/>
        </p:blipFill>
        <p:spPr bwMode="auto">
          <a:xfrm>
            <a:off x="217972" y="138113"/>
            <a:ext cx="1044514" cy="1495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30629" y="6022109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>
                <a:solidFill>
                  <a:schemeClr val="bg1">
                    <a:lumMod val="75000"/>
                  </a:schemeClr>
                </a:solidFill>
                <a:latin typeface="Arial Black" panose="020B0A04020102020204" pitchFamily="34" charset="0"/>
              </a:rPr>
              <a:t>м. Київ</a:t>
            </a:r>
            <a:endParaRPr lang="uk-UA" dirty="0">
              <a:solidFill>
                <a:schemeClr val="bg1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5003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7424" y="200533"/>
            <a:ext cx="10515600" cy="1325563"/>
          </a:xfrm>
        </p:spPr>
        <p:txBody>
          <a:bodyPr/>
          <a:lstStyle/>
          <a:p>
            <a:r>
              <a:rPr lang="uk-UA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Попередній розгляд</a:t>
            </a:r>
            <a:endParaRPr lang="uk-UA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87424" y="1661032"/>
            <a:ext cx="5181600" cy="5059808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uk-UA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Клопотання про необхідність створення чи оголошення територій та об’єктів природно-заповідного фонду </a:t>
            </a:r>
            <a:r>
              <a:rPr lang="uk-UA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попередньо розглядається </a:t>
            </a:r>
            <a:r>
              <a:rPr lang="uk-UA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 місячний строк щодо територій та об’єктів місцевого значення – обласними, Київською та Севастопольською міськими державними адміністраціями 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[…]</a:t>
            </a:r>
            <a:r>
              <a:rPr lang="uk-UA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uk-UA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 разі схвалення клопотань 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[…] </a:t>
            </a:r>
            <a:r>
              <a:rPr lang="uk-UA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обласними, Київською та Севастопольською міськими державними адміністраціями 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[…]</a:t>
            </a:r>
            <a:r>
              <a:rPr lang="uk-UA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проводиться їх погодження </a:t>
            </a:r>
            <a:r>
              <a:rPr lang="uk-UA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 власниками та первинними користувачами природних ресурсів у межах територій, рекомендованих для заповідання.</a:t>
            </a:r>
            <a:endParaRPr lang="uk-UA" sz="24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just">
              <a:buNone/>
            </a:pPr>
            <a:r>
              <a:rPr lang="uk-UA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стаття 52 Закону України «Про природно-заповідний фонд України»</a:t>
            </a:r>
          </a:p>
          <a:p>
            <a:pPr marL="0" lvl="0" indent="0" algn="just">
              <a:buNone/>
            </a:pPr>
            <a:endParaRPr lang="uk-UA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30629" y="0"/>
            <a:ext cx="1219200" cy="6858000"/>
          </a:xfrm>
          <a:prstGeom prst="rect">
            <a:avLst/>
          </a:prstGeom>
          <a:solidFill>
            <a:srgbClr val="163B68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 dirty="0"/>
          </a:p>
        </p:txBody>
      </p:sp>
      <p:pic>
        <p:nvPicPr>
          <p:cNvPr id="11" name="Picture 2" descr="Возможно, это зарисовка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30" t="18603" r="28122" b="12751"/>
          <a:stretch/>
        </p:blipFill>
        <p:spPr bwMode="auto">
          <a:xfrm>
            <a:off x="217972" y="138113"/>
            <a:ext cx="1044514" cy="1495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30629" y="6022109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>
                <a:solidFill>
                  <a:schemeClr val="bg1">
                    <a:lumMod val="75000"/>
                  </a:schemeClr>
                </a:solidFill>
                <a:latin typeface="Arial Black" panose="020B0A04020102020204" pitchFamily="34" charset="0"/>
              </a:rPr>
              <a:t>м. Київ</a:t>
            </a:r>
            <a:endParaRPr lang="uk-UA" dirty="0">
              <a:solidFill>
                <a:schemeClr val="bg1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13" t="12743" r="5552" b="8504"/>
          <a:stretch/>
        </p:blipFill>
        <p:spPr>
          <a:xfrm>
            <a:off x="9214103" y="385979"/>
            <a:ext cx="2788921" cy="363738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06" t="5499" r="4138" b="8834"/>
          <a:stretch/>
        </p:blipFill>
        <p:spPr>
          <a:xfrm>
            <a:off x="7025769" y="1828800"/>
            <a:ext cx="2794125" cy="410337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41" t="3667" r="3903" b="48131"/>
          <a:stretch/>
        </p:blipFill>
        <p:spPr>
          <a:xfrm>
            <a:off x="9106029" y="4208806"/>
            <a:ext cx="2794125" cy="2308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947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706</TotalTime>
  <Words>1491</Words>
  <Application>Microsoft Office PowerPoint</Application>
  <PresentationFormat>Широкоэкранный</PresentationFormat>
  <Paragraphs>92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4" baseType="lpstr">
      <vt:lpstr>Arial</vt:lpstr>
      <vt:lpstr>Arial Black</vt:lpstr>
      <vt:lpstr>Calibri</vt:lpstr>
      <vt:lpstr>Calibri Light</vt:lpstr>
      <vt:lpstr>Times New Roman</vt:lpstr>
      <vt:lpstr>Тема Office</vt:lpstr>
      <vt:lpstr>Території та об'єкти природно-заповідного фонду місцевого значення  у м. Києва </vt:lpstr>
      <vt:lpstr>Стадії за законодавством </vt:lpstr>
      <vt:lpstr>Підзаконні нормативні акти</vt:lpstr>
      <vt:lpstr>Подання та попередній розгляд</vt:lpstr>
      <vt:lpstr>Прийняття рішення та оформлення</vt:lpstr>
      <vt:lpstr>Клопотання</vt:lpstr>
      <vt:lpstr>Подання клопотання</vt:lpstr>
      <vt:lpstr>Подання та попередній розгляд</vt:lpstr>
      <vt:lpstr>Попередній розгляд</vt:lpstr>
      <vt:lpstr>Попередній розгляд</vt:lpstr>
      <vt:lpstr>Проєкт створення</vt:lpstr>
      <vt:lpstr>Виявлені недоліки</vt:lpstr>
      <vt:lpstr>Виявлені недоліки</vt:lpstr>
      <vt:lpstr>Запропоновані рекомендації</vt:lpstr>
      <vt:lpstr>Запропоновані рекомендації</vt:lpstr>
      <vt:lpstr>Запропоновані рекомендації</vt:lpstr>
      <vt:lpstr>Запропоновані рекомендації</vt:lpstr>
      <vt:lpstr>Запропоновані рекомендації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Володимир В. Бондаренко</dc:creator>
  <cp:lastModifiedBy>Володимир В. Бондаренко</cp:lastModifiedBy>
  <cp:revision>23</cp:revision>
  <dcterms:created xsi:type="dcterms:W3CDTF">2024-03-19T08:13:39Z</dcterms:created>
  <dcterms:modified xsi:type="dcterms:W3CDTF">2024-03-25T13:24:01Z</dcterms:modified>
</cp:coreProperties>
</file>